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29"/>
  </p:notesMasterIdLst>
  <p:sldIdLst>
    <p:sldId id="256" r:id="rId2"/>
    <p:sldId id="259" r:id="rId3"/>
    <p:sldId id="260" r:id="rId4"/>
    <p:sldId id="262" r:id="rId5"/>
    <p:sldId id="261" r:id="rId6"/>
    <p:sldId id="263" r:id="rId7"/>
    <p:sldId id="264" r:id="rId8"/>
    <p:sldId id="265" r:id="rId9"/>
    <p:sldId id="267" r:id="rId10"/>
    <p:sldId id="266" r:id="rId11"/>
    <p:sldId id="268" r:id="rId12"/>
    <p:sldId id="271" r:id="rId13"/>
    <p:sldId id="269" r:id="rId14"/>
    <p:sldId id="270"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32" autoAdjust="0"/>
    <p:restoredTop sz="94660"/>
  </p:normalViewPr>
  <p:slideViewPr>
    <p:cSldViewPr snapToGrid="0">
      <p:cViewPr varScale="1">
        <p:scale>
          <a:sx n="99" d="100"/>
          <a:sy n="99" d="100"/>
        </p:scale>
        <p:origin x="96"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75CEA3-C3E9-467D-A883-405A031319EF}" type="datetimeFigureOut">
              <a:rPr lang="en-US" smtClean="0"/>
              <a:t>10/15/2014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7684E0-08A3-4F41-B3BA-42BCDA09E5F4}" type="slidenum">
              <a:rPr lang="en-US" smtClean="0"/>
              <a:t>‹#›</a:t>
            </a:fld>
            <a:endParaRPr lang="en-US"/>
          </a:p>
        </p:txBody>
      </p:sp>
    </p:spTree>
    <p:extLst>
      <p:ext uri="{BB962C8B-B14F-4D97-AF65-F5344CB8AC3E}">
        <p14:creationId xmlns:p14="http://schemas.microsoft.com/office/powerpoint/2010/main" val="3477489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of slide: http://agileproductdesign.com/downloads/patton_iterating_and_incrementing.ppt</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7E607B8-B6F5-4EE6-AF6F-9B510C3784AF}" type="slidenum">
              <a:rPr lang="en-US" smtClean="0"/>
              <a:t>24</a:t>
            </a:fld>
            <a:endParaRPr lang="en-US"/>
          </a:p>
        </p:txBody>
      </p:sp>
    </p:spTree>
    <p:extLst>
      <p:ext uri="{BB962C8B-B14F-4D97-AF65-F5344CB8AC3E}">
        <p14:creationId xmlns:p14="http://schemas.microsoft.com/office/powerpoint/2010/main" val="1862257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of slide: http://agileproductdesign.com/downloads/patton_iterating_and_incrementing.ppt</a:t>
            </a:r>
            <a:endParaRPr lang="en-US" baseline="0" dirty="0" smtClean="0"/>
          </a:p>
        </p:txBody>
      </p:sp>
      <p:sp>
        <p:nvSpPr>
          <p:cNvPr id="4" name="Slide Number Placeholder 3"/>
          <p:cNvSpPr>
            <a:spLocks noGrp="1"/>
          </p:cNvSpPr>
          <p:nvPr>
            <p:ph type="sldNum" sz="quarter" idx="10"/>
          </p:nvPr>
        </p:nvSpPr>
        <p:spPr/>
        <p:txBody>
          <a:bodyPr/>
          <a:lstStyle/>
          <a:p>
            <a:fld id="{A7E607B8-B6F5-4EE6-AF6F-9B510C3784AF}" type="slidenum">
              <a:rPr lang="en-US" smtClean="0"/>
              <a:t>25</a:t>
            </a:fld>
            <a:endParaRPr lang="en-US"/>
          </a:p>
        </p:txBody>
      </p:sp>
    </p:spTree>
    <p:extLst>
      <p:ext uri="{BB962C8B-B14F-4D97-AF65-F5344CB8AC3E}">
        <p14:creationId xmlns:p14="http://schemas.microsoft.com/office/powerpoint/2010/main" val="348770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10/15/2014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2573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6772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10/15/2014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221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10/15/2014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7823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10/15/2014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1785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10/15/2014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7049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10/15/2014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3218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10/15/2014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680803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10/15/2014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80395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10/15/2014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4701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10/15/2014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53093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10/15/2014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1637506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2800" dirty="0" smtClean="0"/>
              <a:t>INVENTORY Case Study</a:t>
            </a:r>
            <a:endParaRPr lang="en-US" sz="2800" dirty="0"/>
          </a:p>
        </p:txBody>
      </p:sp>
      <p:sp>
        <p:nvSpPr>
          <p:cNvPr id="3" name="Subtitle 2"/>
          <p:cNvSpPr>
            <a:spLocks noGrp="1"/>
          </p:cNvSpPr>
          <p:nvPr>
            <p:ph type="subTitle" idx="1"/>
          </p:nvPr>
        </p:nvSpPr>
        <p:spPr/>
        <p:txBody>
          <a:bodyPr/>
          <a:lstStyle/>
          <a:p>
            <a:r>
              <a:rPr lang="en-US" dirty="0" smtClean="0"/>
              <a:t>CIS 355 ∙ Dr. Joseph Clark</a:t>
            </a:r>
            <a:br>
              <a:rPr lang="en-US" dirty="0" smtClean="0"/>
            </a:br>
            <a:r>
              <a:rPr lang="en-US" dirty="0" err="1" smtClean="0"/>
              <a:t>ReF</a:t>
            </a:r>
            <a:r>
              <a:rPr lang="en-US" dirty="0" smtClean="0"/>
              <a:t>: Kimball Ch. </a:t>
            </a:r>
            <a:r>
              <a:rPr lang="en-US" dirty="0" smtClean="0"/>
              <a:t>4</a:t>
            </a:r>
            <a:endParaRPr lang="en-US" dirty="0"/>
          </a:p>
        </p:txBody>
      </p:sp>
    </p:spTree>
    <p:extLst>
      <p:ext uri="{BB962C8B-B14F-4D97-AF65-F5344CB8AC3E}">
        <p14:creationId xmlns:p14="http://schemas.microsoft.com/office/powerpoint/2010/main" val="5957768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smtClean="0">
                <a:solidFill>
                  <a:schemeClr val="accent3"/>
                </a:solidFill>
              </a:rPr>
              <a:t>warehouse</a:t>
            </a:r>
            <a:r>
              <a:rPr lang="en-US" dirty="0" smtClean="0"/>
              <a:t> </a:t>
            </a:r>
            <a:r>
              <a:rPr lang="en-US" dirty="0" smtClean="0">
                <a:solidFill>
                  <a:schemeClr val="accent3"/>
                </a:solidFill>
              </a:rPr>
              <a:t>inventory</a:t>
            </a:r>
            <a:r>
              <a:rPr lang="en-US" dirty="0" smtClean="0"/>
              <a:t> transaction model</a:t>
            </a:r>
            <a:endParaRPr lang="en-US" dirty="0"/>
          </a:p>
        </p:txBody>
      </p:sp>
      <p:sp>
        <p:nvSpPr>
          <p:cNvPr id="3" name="Content Placeholder 2"/>
          <p:cNvSpPr>
            <a:spLocks noGrp="1"/>
          </p:cNvSpPr>
          <p:nvPr>
            <p:ph idx="1"/>
          </p:nvPr>
        </p:nvSpPr>
        <p:spPr>
          <a:xfrm>
            <a:off x="6391175" y="2180495"/>
            <a:ext cx="5219632" cy="4422435"/>
          </a:xfrm>
        </p:spPr>
        <p:txBody>
          <a:bodyPr>
            <a:normAutofit fontScale="92500" lnSpcReduction="20000"/>
          </a:bodyPr>
          <a:lstStyle/>
          <a:p>
            <a:r>
              <a:rPr lang="en-US" dirty="0" smtClean="0"/>
              <a:t>Lots of transactions happen in the warehouse.  They might include:</a:t>
            </a:r>
          </a:p>
          <a:p>
            <a:pPr lvl="1"/>
            <a:r>
              <a:rPr lang="en-US" dirty="0" smtClean="0"/>
              <a:t>Receiving a product.</a:t>
            </a:r>
          </a:p>
          <a:p>
            <a:pPr lvl="1"/>
            <a:r>
              <a:rPr lang="en-US" dirty="0" smtClean="0"/>
              <a:t>Place product in queue for inspection.</a:t>
            </a:r>
          </a:p>
          <a:p>
            <a:pPr lvl="1"/>
            <a:r>
              <a:rPr lang="en-US" dirty="0" smtClean="0"/>
              <a:t>Return product to vendor (if it fails inspection).</a:t>
            </a:r>
          </a:p>
          <a:p>
            <a:pPr lvl="1"/>
            <a:r>
              <a:rPr lang="en-US" dirty="0" smtClean="0"/>
              <a:t>Place product in bin (if it passes inspection).</a:t>
            </a:r>
          </a:p>
          <a:p>
            <a:pPr lvl="1"/>
            <a:r>
              <a:rPr lang="en-US" dirty="0" smtClean="0"/>
              <a:t>Pick product from bin.</a:t>
            </a:r>
          </a:p>
          <a:p>
            <a:pPr lvl="1"/>
            <a:r>
              <a:rPr lang="en-US" dirty="0" smtClean="0"/>
              <a:t>Ship product to customer.</a:t>
            </a:r>
          </a:p>
          <a:p>
            <a:pPr lvl="1"/>
            <a:r>
              <a:rPr lang="en-US" dirty="0" smtClean="0"/>
              <a:t>Process returned product from customer.</a:t>
            </a:r>
          </a:p>
          <a:p>
            <a:r>
              <a:rPr lang="en-US" dirty="0" smtClean="0"/>
              <a:t>The </a:t>
            </a:r>
            <a:r>
              <a:rPr lang="en-US" b="1" dirty="0" smtClean="0"/>
              <a:t>grain</a:t>
            </a:r>
            <a:r>
              <a:rPr lang="en-US" dirty="0" smtClean="0"/>
              <a:t> here is one row per transaction of any type in any warehouse.</a:t>
            </a:r>
          </a:p>
          <a:p>
            <a:r>
              <a:rPr lang="en-US" dirty="0" smtClean="0"/>
              <a:t>The </a:t>
            </a:r>
            <a:r>
              <a:rPr lang="en-US" b="1" dirty="0" smtClean="0"/>
              <a:t>fact</a:t>
            </a:r>
            <a:r>
              <a:rPr lang="en-US" dirty="0" smtClean="0"/>
              <a:t> could be quantity processed, or dollar amount (as in the example), or simply the number “1” which could be added to give us a count of rows.  (i.e. a </a:t>
            </a:r>
            <a:r>
              <a:rPr lang="en-US" dirty="0" err="1" smtClean="0"/>
              <a:t>factless</a:t>
            </a:r>
            <a:r>
              <a:rPr lang="en-US" dirty="0" smtClean="0"/>
              <a:t> fact table)</a:t>
            </a:r>
            <a:endParaRPr lang="en-US" dirty="0"/>
          </a:p>
        </p:txBody>
      </p:sp>
      <p:pic>
        <p:nvPicPr>
          <p:cNvPr id="4" name="Picture 3"/>
          <p:cNvPicPr>
            <a:picLocks noChangeAspect="1"/>
          </p:cNvPicPr>
          <p:nvPr/>
        </p:nvPicPr>
        <p:blipFill rotWithShape="1">
          <a:blip r:embed="rId2"/>
          <a:srcRect l="24058" t="30042" r="7585" b="16808"/>
          <a:stretch/>
        </p:blipFill>
        <p:spPr>
          <a:xfrm>
            <a:off x="407470" y="2259716"/>
            <a:ext cx="5688530" cy="2685449"/>
          </a:xfrm>
          <a:prstGeom prst="rect">
            <a:avLst/>
          </a:prstGeom>
          <a:ln>
            <a:noFill/>
          </a:ln>
          <a:effectLst>
            <a:outerShdw blurRad="190500" algn="tl" rotWithShape="0">
              <a:srgbClr val="000000">
                <a:alpha val="70000"/>
              </a:srgbClr>
            </a:outerShdw>
          </a:effectLst>
        </p:spPr>
      </p:pic>
      <p:sp>
        <p:nvSpPr>
          <p:cNvPr id="5" name="TextBox 4"/>
          <p:cNvSpPr txBox="1"/>
          <p:nvPr/>
        </p:nvSpPr>
        <p:spPr>
          <a:xfrm>
            <a:off x="494097" y="5277473"/>
            <a:ext cx="5515276" cy="923330"/>
          </a:xfrm>
          <a:prstGeom prst="rect">
            <a:avLst/>
          </a:prstGeom>
          <a:noFill/>
        </p:spPr>
        <p:txBody>
          <a:bodyPr wrap="square" rtlCol="0">
            <a:spAutoFit/>
          </a:bodyPr>
          <a:lstStyle/>
          <a:p>
            <a:r>
              <a:rPr lang="en-US" dirty="0" smtClean="0">
                <a:solidFill>
                  <a:schemeClr val="accent6"/>
                </a:solidFill>
              </a:rPr>
              <a:t>Here we continue to re-use the date and product dimensions, but we have to create two new dimension tables: Warehouse and Inventory Transaction Type.</a:t>
            </a:r>
            <a:endParaRPr lang="en-US" dirty="0">
              <a:solidFill>
                <a:schemeClr val="accent6"/>
              </a:solidFill>
            </a:endParaRPr>
          </a:p>
        </p:txBody>
      </p:sp>
    </p:spTree>
    <p:extLst>
      <p:ext uri="{BB962C8B-B14F-4D97-AF65-F5344CB8AC3E}">
        <p14:creationId xmlns:p14="http://schemas.microsoft.com/office/powerpoint/2010/main" val="2250278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questions could this model answer?</a:t>
            </a:r>
            <a:endParaRPr lang="en-US" dirty="0"/>
          </a:p>
        </p:txBody>
      </p:sp>
      <p:sp>
        <p:nvSpPr>
          <p:cNvPr id="3" name="Content Placeholder 2"/>
          <p:cNvSpPr>
            <a:spLocks noGrp="1"/>
          </p:cNvSpPr>
          <p:nvPr>
            <p:ph idx="1"/>
          </p:nvPr>
        </p:nvSpPr>
        <p:spPr>
          <a:xfrm>
            <a:off x="581192" y="2180496"/>
            <a:ext cx="11029615" cy="4374308"/>
          </a:xfrm>
        </p:spPr>
        <p:txBody>
          <a:bodyPr>
            <a:normAutofit/>
          </a:bodyPr>
          <a:lstStyle/>
          <a:p>
            <a:r>
              <a:rPr lang="en-US" dirty="0" smtClean="0"/>
              <a:t>We might </a:t>
            </a:r>
            <a:r>
              <a:rPr lang="en-US" dirty="0" smtClean="0">
                <a:solidFill>
                  <a:schemeClr val="accent6"/>
                </a:solidFill>
              </a:rPr>
              <a:t>constrain by transaction type </a:t>
            </a:r>
            <a:r>
              <a:rPr lang="en-US" dirty="0" smtClean="0"/>
              <a:t>in order to determine the level of activity in each warehouse:</a:t>
            </a:r>
          </a:p>
          <a:p>
            <a:pPr lvl="1"/>
            <a:r>
              <a:rPr lang="en-US" dirty="0" smtClean="0"/>
              <a:t>Number of deliveries accepted.</a:t>
            </a:r>
          </a:p>
          <a:p>
            <a:pPr lvl="1"/>
            <a:r>
              <a:rPr lang="en-US" dirty="0" smtClean="0"/>
              <a:t>Number of shipments sent out.</a:t>
            </a:r>
          </a:p>
          <a:p>
            <a:pPr lvl="1"/>
            <a:r>
              <a:rPr lang="en-US" dirty="0" smtClean="0"/>
              <a:t>Number of returns processed.</a:t>
            </a:r>
          </a:p>
          <a:p>
            <a:r>
              <a:rPr lang="en-US" dirty="0" smtClean="0"/>
              <a:t>We might </a:t>
            </a:r>
            <a:r>
              <a:rPr lang="en-US" dirty="0" smtClean="0">
                <a:solidFill>
                  <a:schemeClr val="accent6"/>
                </a:solidFill>
              </a:rPr>
              <a:t>constrain by product </a:t>
            </a:r>
            <a:r>
              <a:rPr lang="en-US" dirty="0" smtClean="0"/>
              <a:t>in order to learn:</a:t>
            </a:r>
          </a:p>
          <a:p>
            <a:pPr lvl="1"/>
            <a:r>
              <a:rPr lang="en-US" dirty="0" smtClean="0"/>
              <a:t>Which products have a high ratio of returns to shipments.</a:t>
            </a:r>
          </a:p>
          <a:p>
            <a:endParaRPr lang="en-US" dirty="0"/>
          </a:p>
          <a:p>
            <a:r>
              <a:rPr lang="en-US" dirty="0" smtClean="0">
                <a:solidFill>
                  <a:schemeClr val="accent6"/>
                </a:solidFill>
              </a:rPr>
              <a:t>Theoretically, we could derive stock levels at any point in time </a:t>
            </a:r>
            <a:r>
              <a:rPr lang="en-US" dirty="0" smtClean="0"/>
              <a:t>by adding and subtracting all the relevant transactions, making the periodic snapshot model redundant.  However:</a:t>
            </a:r>
          </a:p>
          <a:p>
            <a:pPr lvl="1"/>
            <a:r>
              <a:rPr lang="en-US" dirty="0" smtClean="0"/>
              <a:t>The queries would be quite complex and run on millions or billions of rows each time they were processed.</a:t>
            </a:r>
          </a:p>
          <a:p>
            <a:pPr lvl="1"/>
            <a:r>
              <a:rPr lang="en-US" dirty="0" smtClean="0"/>
              <a:t>The numbers might not match anyway, because of spoilage, shoplifting, etc.</a:t>
            </a:r>
          </a:p>
        </p:txBody>
      </p:sp>
    </p:spTree>
    <p:extLst>
      <p:ext uri="{BB962C8B-B14F-4D97-AF65-F5344CB8AC3E}">
        <p14:creationId xmlns:p14="http://schemas.microsoft.com/office/powerpoint/2010/main" val="2548478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types of fact tables</a:t>
            </a:r>
            <a:endParaRPr lang="en-US" dirty="0"/>
          </a:p>
        </p:txBody>
      </p:sp>
      <p:pic>
        <p:nvPicPr>
          <p:cNvPr id="4" name="Picture 3"/>
          <p:cNvPicPr>
            <a:picLocks noChangeAspect="1"/>
          </p:cNvPicPr>
          <p:nvPr/>
        </p:nvPicPr>
        <p:blipFill rotWithShape="1">
          <a:blip r:embed="rId2"/>
          <a:srcRect l="24304" t="15517" r="8905" b="31420"/>
          <a:stretch/>
        </p:blipFill>
        <p:spPr>
          <a:xfrm rot="10800000">
            <a:off x="1751225" y="2180496"/>
            <a:ext cx="8689547" cy="41914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47023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t>
            </a:r>
            <a:r>
              <a:rPr lang="en-US" dirty="0" smtClean="0">
                <a:solidFill>
                  <a:schemeClr val="accent3"/>
                </a:solidFill>
              </a:rPr>
              <a:t>inventory</a:t>
            </a:r>
            <a:r>
              <a:rPr lang="en-US" dirty="0" smtClean="0"/>
              <a:t> accumulating snapshot model</a:t>
            </a:r>
            <a:endParaRPr lang="en-US" dirty="0"/>
          </a:p>
        </p:txBody>
      </p:sp>
      <p:sp>
        <p:nvSpPr>
          <p:cNvPr id="3" name="Content Placeholder 2"/>
          <p:cNvSpPr>
            <a:spLocks noGrp="1"/>
          </p:cNvSpPr>
          <p:nvPr>
            <p:ph idx="1"/>
          </p:nvPr>
        </p:nvSpPr>
        <p:spPr>
          <a:xfrm>
            <a:off x="581193" y="2180496"/>
            <a:ext cx="4934084" cy="4518687"/>
          </a:xfrm>
        </p:spPr>
        <p:txBody>
          <a:bodyPr>
            <a:normAutofit fontScale="92500" lnSpcReduction="10000"/>
          </a:bodyPr>
          <a:lstStyle/>
          <a:p>
            <a:r>
              <a:rPr lang="en-US" dirty="0" smtClean="0"/>
              <a:t>An accumulating snapshot tracks each item – not the </a:t>
            </a:r>
            <a:r>
              <a:rPr lang="en-US" i="1" dirty="0" smtClean="0"/>
              <a:t>product</a:t>
            </a:r>
            <a:r>
              <a:rPr lang="en-US" dirty="0" smtClean="0"/>
              <a:t> like “apples”, but </a:t>
            </a:r>
            <a:r>
              <a:rPr lang="en-US" i="1" dirty="0" smtClean="0"/>
              <a:t>this particular apple</a:t>
            </a:r>
            <a:r>
              <a:rPr lang="en-US" dirty="0"/>
              <a:t> </a:t>
            </a:r>
            <a:r>
              <a:rPr lang="en-US" dirty="0" smtClean="0"/>
              <a:t>(or lot) – as it moves through a process with numerous milestones.</a:t>
            </a:r>
          </a:p>
          <a:p>
            <a:r>
              <a:rPr lang="en-US" dirty="0" smtClean="0"/>
              <a:t>The </a:t>
            </a:r>
            <a:r>
              <a:rPr lang="en-US" b="1" dirty="0" smtClean="0">
                <a:solidFill>
                  <a:schemeClr val="accent2"/>
                </a:solidFill>
              </a:rPr>
              <a:t>technical requirement </a:t>
            </a:r>
            <a:r>
              <a:rPr lang="en-US" dirty="0" smtClean="0"/>
              <a:t>is that each operational system along the value chain must have a way to </a:t>
            </a:r>
            <a:r>
              <a:rPr lang="en-US" b="1" dirty="0" smtClean="0"/>
              <a:t>consistently identify </a:t>
            </a:r>
            <a:r>
              <a:rPr lang="en-US" dirty="0" smtClean="0"/>
              <a:t>the item.</a:t>
            </a:r>
          </a:p>
          <a:p>
            <a:pPr lvl="1"/>
            <a:r>
              <a:rPr lang="en-US" dirty="0" smtClean="0"/>
              <a:t>For example, an RFID tag on the box or pallet.</a:t>
            </a:r>
          </a:p>
          <a:p>
            <a:endParaRPr lang="en-US" dirty="0"/>
          </a:p>
          <a:p>
            <a:r>
              <a:rPr lang="en-US" dirty="0" smtClean="0"/>
              <a:t>These models have lots of foreign keys to the date dimension (or time dimension) and their facts relate to the various milestones in the process.</a:t>
            </a:r>
          </a:p>
          <a:p>
            <a:r>
              <a:rPr lang="en-US" dirty="0" smtClean="0"/>
              <a:t>Many of the facts and dimensions will be empty (NULL) in new rows, and updated later.  This contrasts with the typical “write-once” paradigm of data warehousing.</a:t>
            </a:r>
          </a:p>
          <a:p>
            <a:endParaRPr lang="en-US" dirty="0"/>
          </a:p>
        </p:txBody>
      </p:sp>
      <p:pic>
        <p:nvPicPr>
          <p:cNvPr id="4" name="Picture 3"/>
          <p:cNvPicPr>
            <a:picLocks noChangeAspect="1"/>
          </p:cNvPicPr>
          <p:nvPr/>
        </p:nvPicPr>
        <p:blipFill rotWithShape="1">
          <a:blip r:embed="rId2"/>
          <a:srcRect l="19354" t="16270" r="12542" b="10155"/>
          <a:stretch/>
        </p:blipFill>
        <p:spPr>
          <a:xfrm rot="10800000">
            <a:off x="5659656" y="2180496"/>
            <a:ext cx="6266046" cy="41099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38175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questions could we answer with this?</a:t>
            </a:r>
            <a:endParaRPr lang="en-US" dirty="0"/>
          </a:p>
        </p:txBody>
      </p:sp>
      <p:sp>
        <p:nvSpPr>
          <p:cNvPr id="3" name="Content Placeholder 2"/>
          <p:cNvSpPr>
            <a:spLocks noGrp="1"/>
          </p:cNvSpPr>
          <p:nvPr>
            <p:ph idx="1"/>
          </p:nvPr>
        </p:nvSpPr>
        <p:spPr/>
        <p:txBody>
          <a:bodyPr/>
          <a:lstStyle/>
          <a:p>
            <a:r>
              <a:rPr lang="en-US" dirty="0" smtClean="0"/>
              <a:t>Accumulating snapshots are very useful for supply chain management, workflow or pipeline analysis.  They provide two key types of data:</a:t>
            </a:r>
          </a:p>
          <a:p>
            <a:pPr lvl="1"/>
            <a:r>
              <a:rPr lang="en-US" dirty="0" smtClean="0"/>
              <a:t>How much time passed between each milestone.</a:t>
            </a:r>
          </a:p>
          <a:p>
            <a:pPr lvl="1"/>
            <a:r>
              <a:rPr lang="en-US" dirty="0" smtClean="0"/>
              <a:t>How many units passed from each stage to the next.</a:t>
            </a:r>
          </a:p>
          <a:p>
            <a:pPr lvl="1"/>
            <a:endParaRPr lang="en-US" dirty="0" smtClean="0"/>
          </a:p>
          <a:p>
            <a:r>
              <a:rPr lang="en-US" dirty="0" smtClean="0"/>
              <a:t>In this case, we can analyze the quantity of items (e.g. fruit) that spoiled in the warehouse, or on the shelves, or were lost in transit, by comparing the number received from the vendor to the number finally sold to customers.</a:t>
            </a:r>
          </a:p>
          <a:p>
            <a:r>
              <a:rPr lang="en-US" dirty="0" smtClean="0"/>
              <a:t>Think back to the “funnel” analysis discussed in the </a:t>
            </a:r>
            <a:r>
              <a:rPr lang="en-US" dirty="0" err="1" smtClean="0"/>
              <a:t>Guthy-Renker</a:t>
            </a:r>
            <a:r>
              <a:rPr lang="en-US" dirty="0" smtClean="0"/>
              <a:t> case study.  How useful would it be to have an accumulating snapshot for every prospective customer?</a:t>
            </a:r>
          </a:p>
        </p:txBody>
      </p:sp>
    </p:spTree>
    <p:extLst>
      <p:ext uri="{BB962C8B-B14F-4D97-AF65-F5344CB8AC3E}">
        <p14:creationId xmlns:p14="http://schemas.microsoft.com/office/powerpoint/2010/main" val="2212985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types of fact tables</a:t>
            </a:r>
            <a:endParaRPr lang="en-US" dirty="0"/>
          </a:p>
        </p:txBody>
      </p:sp>
      <p:pic>
        <p:nvPicPr>
          <p:cNvPr id="4" name="Picture 3"/>
          <p:cNvPicPr>
            <a:picLocks noChangeAspect="1"/>
          </p:cNvPicPr>
          <p:nvPr/>
        </p:nvPicPr>
        <p:blipFill rotWithShape="1">
          <a:blip r:embed="rId2"/>
          <a:srcRect l="24304" t="15517" r="8905" b="31420"/>
          <a:stretch/>
        </p:blipFill>
        <p:spPr>
          <a:xfrm rot="10800000">
            <a:off x="1751225" y="2180496"/>
            <a:ext cx="8689547" cy="41914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71597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key points on fact table types</a:t>
            </a:r>
            <a:endParaRPr lang="en-US" dirty="0"/>
          </a:p>
        </p:txBody>
      </p:sp>
      <p:sp>
        <p:nvSpPr>
          <p:cNvPr id="3" name="Content Placeholder 2"/>
          <p:cNvSpPr>
            <a:spLocks noGrp="1"/>
          </p:cNvSpPr>
          <p:nvPr>
            <p:ph idx="1"/>
          </p:nvPr>
        </p:nvSpPr>
        <p:spPr>
          <a:xfrm>
            <a:off x="581192" y="2180496"/>
            <a:ext cx="11029615" cy="4316557"/>
          </a:xfrm>
        </p:spPr>
        <p:txBody>
          <a:bodyPr>
            <a:normAutofit fontScale="92500" lnSpcReduction="10000"/>
          </a:bodyPr>
          <a:lstStyle/>
          <a:p>
            <a:r>
              <a:rPr lang="en-US" dirty="0" smtClean="0"/>
              <a:t>“Transactions and snapshots are the yin and yang of dimensional designs.” (p.122)  Having both of them allows you to have a well-rounded view of business processes, and drill down to the deepest details.</a:t>
            </a:r>
          </a:p>
          <a:p>
            <a:endParaRPr lang="en-US" dirty="0"/>
          </a:p>
          <a:p>
            <a:r>
              <a:rPr lang="en-US" dirty="0" smtClean="0"/>
              <a:t>Although you could derive snapshot tables from transactional data (so they are slightly redundant), we don’t care about that because, remember, the motivations for dimensional data modeling are:</a:t>
            </a:r>
          </a:p>
          <a:p>
            <a:pPr lvl="1"/>
            <a:r>
              <a:rPr lang="en-US" dirty="0" smtClean="0"/>
              <a:t>Deliver data that’s understandable to the business users.</a:t>
            </a:r>
          </a:p>
          <a:p>
            <a:pPr lvl="1"/>
            <a:r>
              <a:rPr lang="en-US" dirty="0" smtClean="0"/>
              <a:t>Deliver fast query performance.</a:t>
            </a:r>
          </a:p>
          <a:p>
            <a:r>
              <a:rPr lang="en-US" dirty="0" smtClean="0"/>
              <a:t>We’re willing to trade disk space and up-front work for these goals.</a:t>
            </a:r>
          </a:p>
          <a:p>
            <a:endParaRPr lang="en-US" dirty="0"/>
          </a:p>
          <a:p>
            <a:r>
              <a:rPr lang="en-US" dirty="0" smtClean="0"/>
              <a:t>Accumulating snapshots are kind of an odd duck in dimensional models, because they have special technical requirements: tracking items through multiple source systems, and regular updating of the data.</a:t>
            </a:r>
          </a:p>
          <a:p>
            <a:endParaRPr lang="en-US" dirty="0"/>
          </a:p>
          <a:p>
            <a:r>
              <a:rPr lang="en-US" dirty="0" smtClean="0"/>
              <a:t>Dimensions can and should be re-used across models!</a:t>
            </a:r>
          </a:p>
        </p:txBody>
      </p:sp>
    </p:spTree>
    <p:extLst>
      <p:ext uri="{BB962C8B-B14F-4D97-AF65-F5344CB8AC3E}">
        <p14:creationId xmlns:p14="http://schemas.microsoft.com/office/powerpoint/2010/main" val="680942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of dimension data</a:t>
            </a:r>
            <a:endParaRPr lang="en-US" dirty="0"/>
          </a:p>
        </p:txBody>
      </p:sp>
      <p:sp>
        <p:nvSpPr>
          <p:cNvPr id="3" name="Content Placeholder 2"/>
          <p:cNvSpPr>
            <a:spLocks noGrp="1"/>
          </p:cNvSpPr>
          <p:nvPr>
            <p:ph idx="1"/>
          </p:nvPr>
        </p:nvSpPr>
        <p:spPr>
          <a:xfrm>
            <a:off x="581192" y="2180497"/>
            <a:ext cx="11029615" cy="1371226"/>
          </a:xfrm>
        </p:spPr>
        <p:txBody>
          <a:bodyPr/>
          <a:lstStyle/>
          <a:p>
            <a:r>
              <a:rPr lang="en-US" dirty="0" smtClean="0"/>
              <a:t>Re-using dimensions among dimensional models is not only a convenient time-saver, it is absolutely essential for integrating the data so that, as you build more and more models, they can be used together for complex analyses.</a:t>
            </a:r>
            <a:endParaRPr lang="en-US" dirty="0"/>
          </a:p>
        </p:txBody>
      </p:sp>
      <p:pic>
        <p:nvPicPr>
          <p:cNvPr id="4" name="Picture 3"/>
          <p:cNvPicPr>
            <a:picLocks noChangeAspect="1"/>
          </p:cNvPicPr>
          <p:nvPr/>
        </p:nvPicPr>
        <p:blipFill rotWithShape="1">
          <a:blip r:embed="rId2"/>
          <a:srcRect l="19529" t="52415" r="11410" b="7816"/>
          <a:stretch/>
        </p:blipFill>
        <p:spPr>
          <a:xfrm>
            <a:off x="1981199" y="3551723"/>
            <a:ext cx="8229599" cy="28772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7591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Kimball-</a:t>
            </a:r>
            <a:r>
              <a:rPr lang="en-US" dirty="0" err="1" smtClean="0"/>
              <a:t>inmon</a:t>
            </a:r>
            <a:r>
              <a:rPr lang="en-US" dirty="0" smtClean="0"/>
              <a:t> debate</a:t>
            </a:r>
            <a:endParaRPr lang="en-US" dirty="0"/>
          </a:p>
        </p:txBody>
      </p:sp>
      <p:sp>
        <p:nvSpPr>
          <p:cNvPr id="4" name="Text Placeholder 3"/>
          <p:cNvSpPr>
            <a:spLocks noGrp="1"/>
          </p:cNvSpPr>
          <p:nvPr>
            <p:ph type="body" idx="1"/>
          </p:nvPr>
        </p:nvSpPr>
        <p:spPr>
          <a:xfrm>
            <a:off x="887220" y="2934285"/>
            <a:ext cx="5087075" cy="536005"/>
          </a:xfrm>
        </p:spPr>
        <p:txBody>
          <a:bodyPr/>
          <a:lstStyle/>
          <a:p>
            <a:r>
              <a:rPr lang="en-US" dirty="0" err="1" smtClean="0"/>
              <a:t>Inmon</a:t>
            </a:r>
            <a:endParaRPr lang="en-US" dirty="0"/>
          </a:p>
        </p:txBody>
      </p:sp>
      <p:sp>
        <p:nvSpPr>
          <p:cNvPr id="3" name="Content Placeholder 2"/>
          <p:cNvSpPr>
            <a:spLocks noGrp="1"/>
          </p:cNvSpPr>
          <p:nvPr>
            <p:ph sz="half" idx="2"/>
          </p:nvPr>
        </p:nvSpPr>
        <p:spPr>
          <a:xfrm>
            <a:off x="581195" y="3609445"/>
            <a:ext cx="5393100" cy="2934999"/>
          </a:xfrm>
        </p:spPr>
        <p:txBody>
          <a:bodyPr>
            <a:normAutofit lnSpcReduction="10000"/>
          </a:bodyPr>
          <a:lstStyle/>
          <a:p>
            <a:r>
              <a:rPr lang="en-US" dirty="0" err="1" smtClean="0"/>
              <a:t>Inmon</a:t>
            </a:r>
            <a:r>
              <a:rPr lang="en-US" dirty="0" smtClean="0"/>
              <a:t> advocates for a “Corporate Information Factory” model in which source systems are used to create an Enterprise Data Warehouse (EDW) holding all the important data from the business in a normalized, consistent structure.</a:t>
            </a:r>
          </a:p>
          <a:p>
            <a:r>
              <a:rPr lang="en-US" dirty="0" smtClean="0"/>
              <a:t>Dimensional models (or “data marts”) are derived from the EDW.</a:t>
            </a:r>
          </a:p>
          <a:p>
            <a:r>
              <a:rPr lang="en-US" dirty="0" smtClean="0">
                <a:solidFill>
                  <a:schemeClr val="accent6"/>
                </a:solidFill>
              </a:rPr>
              <a:t>This guarantees consistency in dimensional data and fact data, because it was all cleaned up and reconciled in the process of creating the EDW.</a:t>
            </a:r>
            <a:endParaRPr lang="en-US" dirty="0">
              <a:solidFill>
                <a:schemeClr val="accent6"/>
              </a:solidFill>
            </a:endParaRPr>
          </a:p>
        </p:txBody>
      </p:sp>
      <p:sp>
        <p:nvSpPr>
          <p:cNvPr id="5" name="Text Placeholder 4"/>
          <p:cNvSpPr>
            <a:spLocks noGrp="1"/>
          </p:cNvSpPr>
          <p:nvPr>
            <p:ph type="body" sz="quarter" idx="3"/>
          </p:nvPr>
        </p:nvSpPr>
        <p:spPr>
          <a:xfrm>
            <a:off x="6523736" y="2934285"/>
            <a:ext cx="5087073" cy="553373"/>
          </a:xfrm>
        </p:spPr>
        <p:txBody>
          <a:bodyPr/>
          <a:lstStyle/>
          <a:p>
            <a:r>
              <a:rPr lang="en-US" dirty="0" smtClean="0"/>
              <a:t>Kimball</a:t>
            </a:r>
            <a:endParaRPr lang="en-US" dirty="0"/>
          </a:p>
        </p:txBody>
      </p:sp>
      <p:sp>
        <p:nvSpPr>
          <p:cNvPr id="6" name="Content Placeholder 5"/>
          <p:cNvSpPr>
            <a:spLocks noGrp="1"/>
          </p:cNvSpPr>
          <p:nvPr>
            <p:ph sz="quarter" idx="4"/>
          </p:nvPr>
        </p:nvSpPr>
        <p:spPr>
          <a:xfrm>
            <a:off x="6217710" y="3609445"/>
            <a:ext cx="5393100" cy="2934999"/>
          </a:xfrm>
        </p:spPr>
        <p:txBody>
          <a:bodyPr>
            <a:normAutofit fontScale="92500"/>
          </a:bodyPr>
          <a:lstStyle/>
          <a:p>
            <a:r>
              <a:rPr lang="en-US" dirty="0" smtClean="0"/>
              <a:t>Dimensional models (or “data marts”) are derived directly from source systems, with no EDW.</a:t>
            </a:r>
          </a:p>
          <a:p>
            <a:r>
              <a:rPr lang="en-US" dirty="0" smtClean="0"/>
              <a:t>Thus, the “data warehouse” is just the sum total of all the data marts, whether on the same server or not.</a:t>
            </a:r>
          </a:p>
          <a:p>
            <a:r>
              <a:rPr lang="en-US" dirty="0" smtClean="0"/>
              <a:t>Kimball argues that this is more realistic than the Corporate Information Factory because you can build it one star schema at a time, and deliver value to the business early.</a:t>
            </a:r>
          </a:p>
          <a:p>
            <a:r>
              <a:rPr lang="en-US" dirty="0" smtClean="0">
                <a:solidFill>
                  <a:schemeClr val="accent6"/>
                </a:solidFill>
              </a:rPr>
              <a:t>But… how would you keep the data consistent?</a:t>
            </a:r>
            <a:endParaRPr lang="en-US" dirty="0">
              <a:solidFill>
                <a:schemeClr val="accent6"/>
              </a:solidFill>
            </a:endParaRPr>
          </a:p>
        </p:txBody>
      </p:sp>
      <p:sp>
        <p:nvSpPr>
          <p:cNvPr id="7" name="Rectangle 6"/>
          <p:cNvSpPr/>
          <p:nvPr/>
        </p:nvSpPr>
        <p:spPr>
          <a:xfrm>
            <a:off x="887220" y="2010955"/>
            <a:ext cx="9594692" cy="646331"/>
          </a:xfrm>
          <a:prstGeom prst="rect">
            <a:avLst/>
          </a:prstGeom>
        </p:spPr>
        <p:txBody>
          <a:bodyPr wrap="square">
            <a:spAutoFit/>
          </a:bodyPr>
          <a:lstStyle/>
          <a:p>
            <a:r>
              <a:rPr lang="en-US" dirty="0"/>
              <a:t>In chapter 1, around pp. 27-30, Kimball alluded to his long-running debate with Bill </a:t>
            </a:r>
            <a:r>
              <a:rPr lang="en-US" dirty="0" err="1"/>
              <a:t>Inmon’s</a:t>
            </a:r>
            <a:r>
              <a:rPr lang="en-US" dirty="0"/>
              <a:t> camp on the issue of data warehouse architecture.  Let’s re-visit that debate.</a:t>
            </a:r>
            <a:endParaRPr lang="en-US" dirty="0"/>
          </a:p>
        </p:txBody>
      </p:sp>
    </p:spTree>
    <p:extLst>
      <p:ext uri="{BB962C8B-B14F-4D97-AF65-F5344CB8AC3E}">
        <p14:creationId xmlns:p14="http://schemas.microsoft.com/office/powerpoint/2010/main" val="2860365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The enterprise data warehouse </a:t>
            </a:r>
            <a:r>
              <a:rPr lang="en-US" dirty="0" smtClean="0">
                <a:solidFill>
                  <a:schemeClr val="accent3"/>
                </a:solidFill>
              </a:rPr>
              <a:t>bus architecture</a:t>
            </a:r>
            <a:endParaRPr lang="en-US" dirty="0">
              <a:solidFill>
                <a:schemeClr val="accent3"/>
              </a:solidFill>
            </a:endParaRPr>
          </a:p>
        </p:txBody>
      </p:sp>
      <p:sp>
        <p:nvSpPr>
          <p:cNvPr id="8" name="Content Placeholder 7"/>
          <p:cNvSpPr>
            <a:spLocks noGrp="1"/>
          </p:cNvSpPr>
          <p:nvPr>
            <p:ph idx="1"/>
          </p:nvPr>
        </p:nvSpPr>
        <p:spPr>
          <a:xfrm>
            <a:off x="327259" y="1799925"/>
            <a:ext cx="5871410" cy="1732548"/>
          </a:xfrm>
        </p:spPr>
        <p:txBody>
          <a:bodyPr>
            <a:normAutofit fontScale="92500"/>
          </a:bodyPr>
          <a:lstStyle/>
          <a:p>
            <a:pPr marL="0" indent="0">
              <a:buNone/>
            </a:pPr>
            <a:r>
              <a:rPr lang="en-US" dirty="0" smtClean="0">
                <a:solidFill>
                  <a:schemeClr val="accent2"/>
                </a:solidFill>
              </a:rPr>
              <a:t>“Obviously, building the enterprises DW/BI system in one galactic effort is too daunting, yet building it as isolate </a:t>
            </a:r>
            <a:r>
              <a:rPr lang="en-US" dirty="0" err="1" smtClean="0">
                <a:solidFill>
                  <a:schemeClr val="accent2"/>
                </a:solidFill>
              </a:rPr>
              <a:t>dpieces</a:t>
            </a:r>
            <a:r>
              <a:rPr lang="en-US" dirty="0" smtClean="0">
                <a:solidFill>
                  <a:schemeClr val="accent2"/>
                </a:solidFill>
              </a:rPr>
              <a:t> </a:t>
            </a:r>
            <a:r>
              <a:rPr lang="en-US" dirty="0" err="1" smtClean="0">
                <a:solidFill>
                  <a:schemeClr val="accent2"/>
                </a:solidFill>
              </a:rPr>
              <a:t>defeates</a:t>
            </a:r>
            <a:r>
              <a:rPr lang="en-US" dirty="0" smtClean="0">
                <a:solidFill>
                  <a:schemeClr val="accent2"/>
                </a:solidFill>
              </a:rPr>
              <a:t> the overriding goal of consistency.  For long-term DW/BI success, you need to use an architected, incremental approach to build the enterprise’s warehouse.  The approach we advocate is the </a:t>
            </a:r>
            <a:r>
              <a:rPr lang="en-US" i="1" dirty="0" smtClean="0">
                <a:solidFill>
                  <a:schemeClr val="accent2"/>
                </a:solidFill>
              </a:rPr>
              <a:t>enterprise data warehouse bus architecture</a:t>
            </a:r>
            <a:r>
              <a:rPr lang="en-US" dirty="0" smtClean="0">
                <a:solidFill>
                  <a:schemeClr val="accent2"/>
                </a:solidFill>
              </a:rPr>
              <a:t>.” (p.123)</a:t>
            </a:r>
            <a:endParaRPr lang="en-US" dirty="0">
              <a:solidFill>
                <a:schemeClr val="accent2"/>
              </a:solidFill>
            </a:endParaRPr>
          </a:p>
        </p:txBody>
      </p:sp>
      <p:pic>
        <p:nvPicPr>
          <p:cNvPr id="10" name="Picture 9"/>
          <p:cNvPicPr>
            <a:picLocks noChangeAspect="1"/>
          </p:cNvPicPr>
          <p:nvPr/>
        </p:nvPicPr>
        <p:blipFill rotWithShape="1">
          <a:blip r:embed="rId2"/>
          <a:srcRect l="17977" t="29050" r="18600" b="12781"/>
          <a:stretch/>
        </p:blipFill>
        <p:spPr>
          <a:xfrm>
            <a:off x="385010" y="3616442"/>
            <a:ext cx="5755908" cy="3205212"/>
          </a:xfrm>
          <a:prstGeom prst="rect">
            <a:avLst/>
          </a:prstGeom>
          <a:ln>
            <a:noFill/>
          </a:ln>
          <a:effectLst>
            <a:outerShdw blurRad="190500" algn="tl" rotWithShape="0">
              <a:srgbClr val="000000">
                <a:alpha val="70000"/>
              </a:srgbClr>
            </a:outerShdw>
          </a:effectLst>
        </p:spPr>
      </p:pic>
      <p:sp>
        <p:nvSpPr>
          <p:cNvPr id="11" name="TextBox 10"/>
          <p:cNvSpPr txBox="1"/>
          <p:nvPr/>
        </p:nvSpPr>
        <p:spPr>
          <a:xfrm>
            <a:off x="7921592" y="2372170"/>
            <a:ext cx="3602588" cy="3970318"/>
          </a:xfrm>
          <a:prstGeom prst="rect">
            <a:avLst/>
          </a:prstGeom>
          <a:noFill/>
        </p:spPr>
        <p:txBody>
          <a:bodyPr wrap="square" rtlCol="0">
            <a:spAutoFit/>
          </a:bodyPr>
          <a:lstStyle/>
          <a:p>
            <a:r>
              <a:rPr lang="en-US" b="1" dirty="0" smtClean="0"/>
              <a:t>The bus architecture in a nutshell:  </a:t>
            </a:r>
            <a:r>
              <a:rPr lang="en-US" dirty="0" smtClean="0"/>
              <a:t>dimensions must be built with care, once, so they can be re-used in future models.  Soon you have a whole repertoire of dimensions that new models can “plug in” to, instead of replicating the work inconsistently.</a:t>
            </a:r>
          </a:p>
          <a:p>
            <a:endParaRPr lang="en-US" dirty="0"/>
          </a:p>
          <a:p>
            <a:pPr marL="285750" indent="-285750">
              <a:buFont typeface="Arial" panose="020B0604020202020204" pitchFamily="34" charset="0"/>
              <a:buChar char="•"/>
            </a:pPr>
            <a:r>
              <a:rPr lang="en-US" dirty="0" smtClean="0"/>
              <a:t>Conformed dimensions are built once in the ETL system and then replicated logically or physically throughout the enterprise DW/BI environment. (p.130)</a:t>
            </a:r>
            <a:endParaRPr lang="en-US" dirty="0"/>
          </a:p>
        </p:txBody>
      </p:sp>
      <p:sp>
        <p:nvSpPr>
          <p:cNvPr id="9" name="TextBox 8"/>
          <p:cNvSpPr txBox="1"/>
          <p:nvPr/>
        </p:nvSpPr>
        <p:spPr>
          <a:xfrm>
            <a:off x="6198668" y="4573699"/>
            <a:ext cx="1434165" cy="1815882"/>
          </a:xfrm>
          <a:prstGeom prst="rect">
            <a:avLst/>
          </a:prstGeom>
          <a:noFill/>
        </p:spPr>
        <p:txBody>
          <a:bodyPr wrap="square" rtlCol="0">
            <a:spAutoFit/>
          </a:bodyPr>
          <a:lstStyle/>
          <a:p>
            <a:r>
              <a:rPr lang="en-US" sz="1400" dirty="0" smtClean="0">
                <a:solidFill>
                  <a:schemeClr val="accent6"/>
                </a:solidFill>
              </a:rPr>
              <a:t>Note: </a:t>
            </a:r>
          </a:p>
          <a:p>
            <a:r>
              <a:rPr lang="en-US" sz="1400" dirty="0" smtClean="0">
                <a:solidFill>
                  <a:schemeClr val="accent6"/>
                </a:solidFill>
              </a:rPr>
              <a:t>You don’t have to agree with Kimball on this to pass the class.  The </a:t>
            </a:r>
            <a:r>
              <a:rPr lang="en-US" sz="1400" dirty="0" err="1" smtClean="0">
                <a:solidFill>
                  <a:schemeClr val="accent6"/>
                </a:solidFill>
              </a:rPr>
              <a:t>Inmon</a:t>
            </a:r>
            <a:r>
              <a:rPr lang="en-US" sz="1400" dirty="0" smtClean="0">
                <a:solidFill>
                  <a:schemeClr val="accent6"/>
                </a:solidFill>
              </a:rPr>
              <a:t> view is also very popular.</a:t>
            </a:r>
            <a:endParaRPr lang="en-US" sz="1400" dirty="0">
              <a:solidFill>
                <a:schemeClr val="accent6"/>
              </a:solidFill>
            </a:endParaRPr>
          </a:p>
        </p:txBody>
      </p:sp>
    </p:spTree>
    <p:extLst>
      <p:ext uri="{BB962C8B-B14F-4D97-AF65-F5344CB8AC3E}">
        <p14:creationId xmlns:p14="http://schemas.microsoft.com/office/powerpoint/2010/main" val="496026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chains</a:t>
            </a:r>
            <a:endParaRPr lang="en-US" dirty="0"/>
          </a:p>
        </p:txBody>
      </p:sp>
      <p:sp>
        <p:nvSpPr>
          <p:cNvPr id="3" name="Content Placeholder 2"/>
          <p:cNvSpPr>
            <a:spLocks noGrp="1"/>
          </p:cNvSpPr>
          <p:nvPr>
            <p:ph idx="1"/>
          </p:nvPr>
        </p:nvSpPr>
        <p:spPr>
          <a:xfrm>
            <a:off x="581193" y="2180496"/>
            <a:ext cx="5088088" cy="4047635"/>
          </a:xfrm>
        </p:spPr>
        <p:txBody>
          <a:bodyPr/>
          <a:lstStyle/>
          <a:p>
            <a:r>
              <a:rPr lang="en-US" dirty="0" smtClean="0"/>
              <a:t>Reminder:  The dimensional modeling process introduced in chapter 3 began with “identify the business process”.</a:t>
            </a:r>
          </a:p>
          <a:p>
            <a:r>
              <a:rPr lang="en-US" dirty="0" smtClean="0"/>
              <a:t>Business processes may be grouped together as part of a </a:t>
            </a:r>
            <a:r>
              <a:rPr lang="en-US" b="1" dirty="0" smtClean="0">
                <a:solidFill>
                  <a:schemeClr val="accent2"/>
                </a:solidFill>
              </a:rPr>
              <a:t>value chain</a:t>
            </a:r>
            <a:r>
              <a:rPr lang="en-US" dirty="0" smtClean="0"/>
              <a:t>.</a:t>
            </a:r>
          </a:p>
          <a:p>
            <a:r>
              <a:rPr lang="en-US" dirty="0" smtClean="0"/>
              <a:t>May be defined as “</a:t>
            </a:r>
            <a:r>
              <a:rPr lang="en-US" dirty="0"/>
              <a:t>a </a:t>
            </a:r>
            <a:r>
              <a:rPr lang="en-US" b="1" dirty="0">
                <a:solidFill>
                  <a:schemeClr val="accent2"/>
                </a:solidFill>
              </a:rPr>
              <a:t>chain of activities </a:t>
            </a:r>
            <a:r>
              <a:rPr lang="en-US" dirty="0"/>
              <a:t>that a firm operating </a:t>
            </a:r>
            <a:r>
              <a:rPr lang="en-US" dirty="0">
                <a:solidFill>
                  <a:schemeClr val="accent2"/>
                </a:solidFill>
              </a:rPr>
              <a:t>in a specific industry </a:t>
            </a:r>
            <a:r>
              <a:rPr lang="en-US" dirty="0"/>
              <a:t>performs in order to deliver a valuable product or service for the </a:t>
            </a:r>
            <a:r>
              <a:rPr lang="en-US" dirty="0" smtClean="0"/>
              <a:t>market.”</a:t>
            </a:r>
          </a:p>
          <a:p>
            <a:r>
              <a:rPr lang="en-US" dirty="0" smtClean="0"/>
              <a:t>Plotting your company’s (or industry’s) value chain should give you a whole list of business processes that are important enough to analyze.</a:t>
            </a:r>
            <a:endParaRPr lang="en-US" dirty="0"/>
          </a:p>
        </p:txBody>
      </p:sp>
      <p:grpSp>
        <p:nvGrpSpPr>
          <p:cNvPr id="6" name="Group 5"/>
          <p:cNvGrpSpPr/>
          <p:nvPr/>
        </p:nvGrpSpPr>
        <p:grpSpPr>
          <a:xfrm>
            <a:off x="5884244" y="2587336"/>
            <a:ext cx="6147335" cy="3503922"/>
            <a:chOff x="5884244" y="2587336"/>
            <a:chExt cx="6147335" cy="3503922"/>
          </a:xfrm>
        </p:grpSpPr>
        <p:sp>
          <p:nvSpPr>
            <p:cNvPr id="5" name="Rectangle 4"/>
            <p:cNvSpPr/>
            <p:nvPr/>
          </p:nvSpPr>
          <p:spPr>
            <a:xfrm>
              <a:off x="6015789" y="2714324"/>
              <a:ext cx="5823284" cy="297122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708808" y="5721926"/>
              <a:ext cx="4437246" cy="369332"/>
            </a:xfrm>
            <a:prstGeom prst="rect">
              <a:avLst/>
            </a:prstGeom>
            <a:noFill/>
          </p:spPr>
          <p:txBody>
            <a:bodyPr wrap="square" rtlCol="0">
              <a:spAutoFit/>
            </a:bodyPr>
            <a:lstStyle/>
            <a:p>
              <a:pPr algn="ctr"/>
              <a:r>
                <a:rPr lang="en-US" dirty="0" smtClean="0">
                  <a:solidFill>
                    <a:schemeClr val="accent4"/>
                  </a:solidFill>
                </a:rPr>
                <a:t>Michael Porter’s classic “value chain” diagram</a:t>
              </a:r>
              <a:endParaRPr lang="en-US" dirty="0">
                <a:solidFill>
                  <a:schemeClr val="accent4"/>
                </a:solidFill>
              </a:endParaRPr>
            </a:p>
          </p:txBody>
        </p:sp>
        <p:pic>
          <p:nvPicPr>
            <p:cNvPr id="1028" name="Picture 4" descr="http://upload.wikimedia.org/wikipedia/commons/thumb/4/4f/Michael_Porter%27s_Value_Chain.svg/894px-Michael_Porter%27s_Value_Chai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4244" y="2587336"/>
              <a:ext cx="6147335" cy="32455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65406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Purported benefits of the bus architecture</a:t>
            </a:r>
            <a:endParaRPr lang="en-US" dirty="0"/>
          </a:p>
        </p:txBody>
      </p:sp>
      <p:sp>
        <p:nvSpPr>
          <p:cNvPr id="3" name="Content Placeholder 2"/>
          <p:cNvSpPr>
            <a:spLocks noGrp="1"/>
          </p:cNvSpPr>
          <p:nvPr>
            <p:ph idx="1"/>
          </p:nvPr>
        </p:nvSpPr>
        <p:spPr/>
        <p:txBody>
          <a:bodyPr/>
          <a:lstStyle/>
          <a:p>
            <a:r>
              <a:rPr lang="en-US" dirty="0" smtClean="0"/>
              <a:t>“The bus architecture enables DW/BI </a:t>
            </a:r>
            <a:r>
              <a:rPr lang="en-US" dirty="0" err="1" smtClean="0"/>
              <a:t>maangers</a:t>
            </a:r>
            <a:r>
              <a:rPr lang="en-US" dirty="0" smtClean="0"/>
              <a:t> to get </a:t>
            </a:r>
            <a:r>
              <a:rPr lang="en-US" b="1" dirty="0" smtClean="0">
                <a:solidFill>
                  <a:schemeClr val="accent2"/>
                </a:solidFill>
              </a:rPr>
              <a:t>the best of both worlds</a:t>
            </a:r>
            <a:r>
              <a:rPr lang="en-US" dirty="0" smtClean="0"/>
              <a:t>.”</a:t>
            </a:r>
          </a:p>
          <a:p>
            <a:pPr lvl="1"/>
            <a:r>
              <a:rPr lang="en-US" dirty="0" smtClean="0"/>
              <a:t>“They have an architectural framework guiding the overall design, …”</a:t>
            </a:r>
          </a:p>
          <a:p>
            <a:pPr lvl="1"/>
            <a:r>
              <a:rPr lang="en-US" dirty="0" smtClean="0"/>
              <a:t>“but the problem has been divided into bite-sized business process chunks that can be implemented in realistic time frames.”</a:t>
            </a:r>
          </a:p>
          <a:p>
            <a:pPr lvl="1"/>
            <a:endParaRPr lang="en-US" dirty="0" smtClean="0"/>
          </a:p>
          <a:p>
            <a:r>
              <a:rPr lang="en-US" dirty="0" smtClean="0"/>
              <a:t>Additional benefits:</a:t>
            </a:r>
          </a:p>
          <a:p>
            <a:pPr lvl="1"/>
            <a:r>
              <a:rPr lang="en-US" b="1" dirty="0" smtClean="0">
                <a:solidFill>
                  <a:schemeClr val="accent2"/>
                </a:solidFill>
              </a:rPr>
              <a:t>Separate teams </a:t>
            </a:r>
            <a:r>
              <a:rPr lang="en-US" dirty="0" smtClean="0"/>
              <a:t>can work on separate parts of the project, and integrate their work later.</a:t>
            </a:r>
          </a:p>
          <a:p>
            <a:pPr lvl="1"/>
            <a:r>
              <a:rPr lang="en-US" dirty="0" smtClean="0"/>
              <a:t>After the first few dimensional models are created, </a:t>
            </a:r>
            <a:r>
              <a:rPr lang="en-US" b="1" dirty="0" smtClean="0">
                <a:solidFill>
                  <a:schemeClr val="accent2"/>
                </a:solidFill>
              </a:rPr>
              <a:t>new ones can be created faster and cheaper </a:t>
            </a:r>
            <a:r>
              <a:rPr lang="en-US" dirty="0" smtClean="0"/>
              <a:t>by re-using dimensions.</a:t>
            </a:r>
            <a:endParaRPr lang="en-US" dirty="0"/>
          </a:p>
        </p:txBody>
      </p:sp>
    </p:spTree>
    <p:extLst>
      <p:ext uri="{BB962C8B-B14F-4D97-AF65-F5344CB8AC3E}">
        <p14:creationId xmlns:p14="http://schemas.microsoft.com/office/powerpoint/2010/main" val="4274832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 matrix and opportunity/stakeholder matrix</a:t>
            </a:r>
            <a:endParaRPr lang="en-US" dirty="0"/>
          </a:p>
        </p:txBody>
      </p:sp>
      <p:sp>
        <p:nvSpPr>
          <p:cNvPr id="3" name="Content Placeholder 2"/>
          <p:cNvSpPr>
            <a:spLocks noGrp="1"/>
          </p:cNvSpPr>
          <p:nvPr>
            <p:ph idx="1"/>
          </p:nvPr>
        </p:nvSpPr>
        <p:spPr>
          <a:xfrm>
            <a:off x="581192" y="1876926"/>
            <a:ext cx="11029615" cy="779647"/>
          </a:xfrm>
        </p:spPr>
        <p:txBody>
          <a:bodyPr>
            <a:normAutofit fontScale="85000" lnSpcReduction="20000"/>
          </a:bodyPr>
          <a:lstStyle/>
          <a:p>
            <a:r>
              <a:rPr lang="en-US" dirty="0" smtClean="0"/>
              <a:t>The enterprise data warehouse bus matrix is a way to document the bus architecture and identify projects.  Which are the “low hanging fruit” that re-use a lot of the work you’ve already done?</a:t>
            </a:r>
          </a:p>
          <a:p>
            <a:r>
              <a:rPr lang="en-US" dirty="0" smtClean="0"/>
              <a:t>The opportunity-stakeholder matrix is a clue to who should be invited to each discussion.</a:t>
            </a:r>
            <a:endParaRPr lang="en-US" dirty="0"/>
          </a:p>
        </p:txBody>
      </p:sp>
      <p:sp>
        <p:nvSpPr>
          <p:cNvPr id="4" name="TextBox 3"/>
          <p:cNvSpPr txBox="1"/>
          <p:nvPr/>
        </p:nvSpPr>
        <p:spPr>
          <a:xfrm>
            <a:off x="770022" y="6273225"/>
            <a:ext cx="4032985" cy="584775"/>
          </a:xfrm>
          <a:prstGeom prst="rect">
            <a:avLst/>
          </a:prstGeom>
          <a:noFill/>
        </p:spPr>
        <p:txBody>
          <a:bodyPr wrap="square" rtlCol="0">
            <a:spAutoFit/>
          </a:bodyPr>
          <a:lstStyle/>
          <a:p>
            <a:r>
              <a:rPr lang="en-US" sz="1600" dirty="0" smtClean="0">
                <a:solidFill>
                  <a:schemeClr val="accent6"/>
                </a:solidFill>
              </a:rPr>
              <a:t>You’re required to do one of these for the second “requirements” assignment due 10/27.</a:t>
            </a:r>
            <a:endParaRPr lang="en-US" sz="1600" dirty="0">
              <a:solidFill>
                <a:schemeClr val="accent6"/>
              </a:solidFill>
            </a:endParaRPr>
          </a:p>
        </p:txBody>
      </p:sp>
      <p:pic>
        <p:nvPicPr>
          <p:cNvPr id="5" name="Picture 4"/>
          <p:cNvPicPr>
            <a:picLocks noChangeAspect="1"/>
          </p:cNvPicPr>
          <p:nvPr/>
        </p:nvPicPr>
        <p:blipFill rotWithShape="1">
          <a:blip r:embed="rId2"/>
          <a:srcRect l="24821" t="19383" r="12453" b="3290"/>
          <a:stretch/>
        </p:blipFill>
        <p:spPr>
          <a:xfrm>
            <a:off x="577514" y="2772079"/>
            <a:ext cx="4587745" cy="3433772"/>
          </a:xfrm>
          <a:prstGeom prst="rect">
            <a:avLst/>
          </a:prstGeom>
          <a:ln w="38100" cap="sq">
            <a:solidFill>
              <a:schemeClr val="accent6"/>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3"/>
          <a:srcRect l="34564" t="17535" r="11772" b="5544"/>
          <a:stretch/>
        </p:blipFill>
        <p:spPr>
          <a:xfrm rot="10800000">
            <a:off x="6942555" y="2688022"/>
            <a:ext cx="4138863" cy="3601885"/>
          </a:xfrm>
          <a:prstGeom prst="rect">
            <a:avLst/>
          </a:prstGeom>
        </p:spPr>
      </p:pic>
    </p:spTree>
    <p:extLst>
      <p:ext uri="{BB962C8B-B14F-4D97-AF65-F5344CB8AC3E}">
        <p14:creationId xmlns:p14="http://schemas.microsoft.com/office/powerpoint/2010/main" val="1759243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 on conformed dimensions</a:t>
            </a:r>
            <a:endParaRPr lang="en-US" dirty="0"/>
          </a:p>
        </p:txBody>
      </p:sp>
      <p:sp>
        <p:nvSpPr>
          <p:cNvPr id="3" name="Content Placeholder 2"/>
          <p:cNvSpPr>
            <a:spLocks noGrp="1"/>
          </p:cNvSpPr>
          <p:nvPr>
            <p:ph idx="1"/>
          </p:nvPr>
        </p:nvSpPr>
        <p:spPr>
          <a:xfrm>
            <a:off x="581192" y="2180496"/>
            <a:ext cx="9602335" cy="3678303"/>
          </a:xfrm>
        </p:spPr>
        <p:txBody>
          <a:bodyPr anchor="t"/>
          <a:lstStyle/>
          <a:p>
            <a:r>
              <a:rPr lang="en-US" dirty="0" smtClean="0"/>
              <a:t>Conformed dimensions “mean the same thing with every possible fact table to which they are joined” (p.131).</a:t>
            </a:r>
          </a:p>
          <a:p>
            <a:r>
              <a:rPr lang="en-US" dirty="0" smtClean="0"/>
              <a:t>This doesn’t mean they’re necessarily identical.</a:t>
            </a:r>
          </a:p>
          <a:p>
            <a:pPr lvl="1"/>
            <a:r>
              <a:rPr lang="en-US" dirty="0" smtClean="0"/>
              <a:t>A dimension (e.g. “Product”) could have some extra attributes in the retail sales model that aren’t relevant in the inventory model, or vice versa.  All that’s necessary is that the attributes which are common to all models mean the same thing.</a:t>
            </a:r>
          </a:p>
          <a:p>
            <a:pPr lvl="1"/>
            <a:r>
              <a:rPr lang="en-US" dirty="0" smtClean="0"/>
              <a:t>A model may use a subset of one dimension.  For example, a monthly periodic snapshot model might use a </a:t>
            </a:r>
            <a:r>
              <a:rPr lang="en-US" i="1" dirty="0" smtClean="0"/>
              <a:t>Month</a:t>
            </a:r>
            <a:r>
              <a:rPr lang="en-US" dirty="0" smtClean="0"/>
              <a:t> dimension which is just a subset of the Date dimension used in other models.  These still conform.</a:t>
            </a:r>
          </a:p>
          <a:p>
            <a:endParaRPr lang="en-US" dirty="0"/>
          </a:p>
        </p:txBody>
      </p:sp>
      <p:pic>
        <p:nvPicPr>
          <p:cNvPr id="4" name="Picture 3"/>
          <p:cNvPicPr>
            <a:picLocks noChangeAspect="1"/>
          </p:cNvPicPr>
          <p:nvPr/>
        </p:nvPicPr>
        <p:blipFill rotWithShape="1">
          <a:blip r:embed="rId2"/>
          <a:srcRect l="29384" t="40433" r="4907" b="4845"/>
          <a:stretch/>
        </p:blipFill>
        <p:spPr>
          <a:xfrm>
            <a:off x="1280159" y="4792192"/>
            <a:ext cx="3733533" cy="1887741"/>
          </a:xfrm>
          <a:prstGeom prst="rect">
            <a:avLst/>
          </a:prstGeom>
          <a:ln>
            <a:noFill/>
          </a:ln>
          <a:effectLst>
            <a:outerShdw blurRad="190500" algn="tl" rotWithShape="0">
              <a:srgbClr val="000000">
                <a:alpha val="70000"/>
              </a:srgbClr>
            </a:outerShdw>
          </a:effectLst>
        </p:spPr>
      </p:pic>
      <p:sp>
        <p:nvSpPr>
          <p:cNvPr id="5" name="TextBox 4"/>
          <p:cNvSpPr txBox="1"/>
          <p:nvPr/>
        </p:nvSpPr>
        <p:spPr>
          <a:xfrm>
            <a:off x="5932370" y="5069037"/>
            <a:ext cx="5367688" cy="1200329"/>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Conformed dimensions require </a:t>
            </a:r>
            <a:r>
              <a:rPr lang="en-US" b="1" dirty="0" smtClean="0"/>
              <a:t>data governance </a:t>
            </a:r>
            <a:r>
              <a:rPr lang="en-US" dirty="0" smtClean="0"/>
              <a:t>and </a:t>
            </a:r>
            <a:r>
              <a:rPr lang="en-US" b="1" dirty="0" smtClean="0"/>
              <a:t>stewardship</a:t>
            </a:r>
            <a:r>
              <a:rPr lang="en-US" dirty="0" smtClean="0"/>
              <a:t>.  Different stakeholders need to </a:t>
            </a:r>
            <a:r>
              <a:rPr lang="en-US" i="1" dirty="0" smtClean="0"/>
              <a:t>agree on</a:t>
            </a:r>
            <a:r>
              <a:rPr lang="en-US" dirty="0" smtClean="0"/>
              <a:t>, and somebody needs to </a:t>
            </a:r>
            <a:r>
              <a:rPr lang="en-US" i="1" dirty="0" smtClean="0"/>
              <a:t>be responsible for</a:t>
            </a:r>
            <a:r>
              <a:rPr lang="en-US" dirty="0" smtClean="0"/>
              <a:t>, data definitions and data quality.</a:t>
            </a:r>
            <a:endParaRPr lang="en-US" dirty="0"/>
          </a:p>
        </p:txBody>
      </p:sp>
    </p:spTree>
    <p:extLst>
      <p:ext uri="{BB962C8B-B14F-4D97-AF65-F5344CB8AC3E}">
        <p14:creationId xmlns:p14="http://schemas.microsoft.com/office/powerpoint/2010/main" val="2573356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agility</a:t>
            </a:r>
            <a:endParaRPr lang="en-US" dirty="0"/>
          </a:p>
        </p:txBody>
      </p:sp>
      <p:sp>
        <p:nvSpPr>
          <p:cNvPr id="3" name="Content Placeholder 2"/>
          <p:cNvSpPr>
            <a:spLocks noGrp="1"/>
          </p:cNvSpPr>
          <p:nvPr>
            <p:ph idx="1"/>
          </p:nvPr>
        </p:nvSpPr>
        <p:spPr/>
        <p:txBody>
          <a:bodyPr/>
          <a:lstStyle/>
          <a:p>
            <a:r>
              <a:rPr lang="en-US" b="1" dirty="0" smtClean="0"/>
              <a:t>Agility</a:t>
            </a:r>
            <a:r>
              <a:rPr lang="en-US" dirty="0" smtClean="0"/>
              <a:t> is a key paradigm in information systems development.  It is a major theme in software development and is working its way into database disciplines, too.</a:t>
            </a:r>
          </a:p>
          <a:p>
            <a:endParaRPr lang="en-US" dirty="0" smtClean="0"/>
          </a:p>
          <a:p>
            <a:r>
              <a:rPr lang="en-US" dirty="0" smtClean="0"/>
              <a:t>Key features of Agile methods are:</a:t>
            </a:r>
          </a:p>
          <a:p>
            <a:pPr lvl="1"/>
            <a:r>
              <a:rPr lang="en-US" dirty="0" smtClean="0"/>
              <a:t>Frequent iteration and constant feedback from users, customers, testers, etc.</a:t>
            </a:r>
          </a:p>
          <a:p>
            <a:pPr lvl="1"/>
            <a:r>
              <a:rPr lang="en-US" dirty="0" smtClean="0"/>
              <a:t>Cross-functional teams so you have fully-working products at an early stage.</a:t>
            </a:r>
          </a:p>
          <a:p>
            <a:pPr lvl="1"/>
            <a:r>
              <a:rPr lang="en-US" dirty="0" smtClean="0"/>
              <a:t>Small investments so that mistakes are corrected quickly.</a:t>
            </a:r>
          </a:p>
          <a:p>
            <a:pPr lvl="1"/>
            <a:endParaRPr lang="en-US" dirty="0"/>
          </a:p>
          <a:p>
            <a:r>
              <a:rPr lang="en-US" dirty="0" smtClean="0"/>
              <a:t>The next two slides compare “incremental” project management (not Agile) to “iterative” approaches (Agile).</a:t>
            </a:r>
            <a:endParaRPr lang="en-US" dirty="0"/>
          </a:p>
        </p:txBody>
      </p:sp>
    </p:spTree>
    <p:extLst>
      <p:ext uri="{BB962C8B-B14F-4D97-AF65-F5344CB8AC3E}">
        <p14:creationId xmlns:p14="http://schemas.microsoft.com/office/powerpoint/2010/main" val="2574533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Incrementing vs. Iterating</a:t>
            </a:r>
            <a:endParaRPr lang="en-US" dirty="0"/>
          </a:p>
        </p:txBody>
      </p:sp>
      <p:sp>
        <p:nvSpPr>
          <p:cNvPr id="3" name="Content Placeholder 2"/>
          <p:cNvSpPr>
            <a:spLocks noGrp="1"/>
          </p:cNvSpPr>
          <p:nvPr>
            <p:ph idx="1"/>
          </p:nvPr>
        </p:nvSpPr>
        <p:spPr/>
        <p:txBody>
          <a:bodyPr anchor="t">
            <a:normAutofit/>
          </a:bodyPr>
          <a:lstStyle/>
          <a:p>
            <a:r>
              <a:rPr lang="en-US" sz="2800" dirty="0" smtClean="0"/>
              <a:t>“Incremental” means building something a bit at a time.</a:t>
            </a:r>
          </a:p>
          <a:p>
            <a:pPr marL="0" indent="0">
              <a:buNone/>
            </a:pPr>
            <a:endParaRPr lang="en-US" sz="2800" dirty="0" smtClean="0"/>
          </a:p>
        </p:txBody>
      </p:sp>
      <p:pic>
        <p:nvPicPr>
          <p:cNvPr id="5"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0692" y="3282155"/>
            <a:ext cx="3390900" cy="290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979023" y="4244975"/>
            <a:ext cx="1462088"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350123" y="4244975"/>
            <a:ext cx="1462088"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721223" y="4244975"/>
            <a:ext cx="1462088" cy="97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noChangeArrowheads="1"/>
          </p:cNvSpPr>
          <p:nvPr/>
        </p:nvSpPr>
        <p:spPr bwMode="auto">
          <a:xfrm>
            <a:off x="8616948" y="5241925"/>
            <a:ext cx="457200" cy="1447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en-US"/>
          </a:p>
        </p:txBody>
      </p:sp>
      <p:sp>
        <p:nvSpPr>
          <p:cNvPr id="10" name="Text Box 8"/>
          <p:cNvSpPr txBox="1">
            <a:spLocks noChangeArrowheads="1"/>
          </p:cNvSpPr>
          <p:nvPr/>
        </p:nvSpPr>
        <p:spPr bwMode="auto">
          <a:xfrm>
            <a:off x="4159248" y="4143375"/>
            <a:ext cx="838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50000"/>
              </a:spcBef>
            </a:pPr>
            <a:r>
              <a:rPr lang="en-US" sz="4000">
                <a:solidFill>
                  <a:srgbClr val="907462"/>
                </a:solidFill>
                <a:latin typeface="Rockwell" panose="02060603020205020403" pitchFamily="18" charset="0"/>
              </a:rPr>
              <a:t>1</a:t>
            </a:r>
          </a:p>
        </p:txBody>
      </p:sp>
      <p:sp>
        <p:nvSpPr>
          <p:cNvPr id="11" name="Text Box 9"/>
          <p:cNvSpPr txBox="1">
            <a:spLocks noChangeArrowheads="1"/>
          </p:cNvSpPr>
          <p:nvPr/>
        </p:nvSpPr>
        <p:spPr bwMode="auto">
          <a:xfrm>
            <a:off x="6778623" y="4143375"/>
            <a:ext cx="838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50000"/>
              </a:spcBef>
            </a:pPr>
            <a:r>
              <a:rPr lang="en-US" sz="4000">
                <a:solidFill>
                  <a:srgbClr val="907462"/>
                </a:solidFill>
                <a:latin typeface="Rockwell" panose="02060603020205020403" pitchFamily="18" charset="0"/>
              </a:rPr>
              <a:t>2</a:t>
            </a:r>
          </a:p>
        </p:txBody>
      </p:sp>
      <p:sp>
        <p:nvSpPr>
          <p:cNvPr id="12" name="Text Box 10"/>
          <p:cNvSpPr txBox="1">
            <a:spLocks noChangeArrowheads="1"/>
          </p:cNvSpPr>
          <p:nvPr/>
        </p:nvSpPr>
        <p:spPr bwMode="auto">
          <a:xfrm>
            <a:off x="9445623" y="4143375"/>
            <a:ext cx="838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50000"/>
              </a:spcBef>
            </a:pPr>
            <a:r>
              <a:rPr lang="en-US" sz="4000">
                <a:solidFill>
                  <a:srgbClr val="907462"/>
                </a:solidFill>
                <a:latin typeface="Rockwell" panose="02060603020205020403" pitchFamily="18" charset="0"/>
              </a:rPr>
              <a:t>3</a:t>
            </a:r>
          </a:p>
        </p:txBody>
      </p:sp>
      <p:sp>
        <p:nvSpPr>
          <p:cNvPr id="13" name="Text Box 11"/>
          <p:cNvSpPr txBox="1">
            <a:spLocks noChangeArrowheads="1"/>
          </p:cNvSpPr>
          <p:nvPr/>
        </p:nvSpPr>
        <p:spPr bwMode="auto">
          <a:xfrm>
            <a:off x="5521323" y="2703217"/>
            <a:ext cx="41910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50000"/>
              </a:spcBef>
            </a:pPr>
            <a:r>
              <a:rPr lang="en-US" sz="3200" dirty="0" smtClean="0">
                <a:solidFill>
                  <a:schemeClr val="accent5"/>
                </a:solidFill>
                <a:latin typeface="Californian FB" panose="0207040306080B030204" pitchFamily="18" charset="0"/>
              </a:rPr>
              <a:t>Incrementing calls </a:t>
            </a:r>
            <a:r>
              <a:rPr lang="en-US" sz="3200" dirty="0">
                <a:solidFill>
                  <a:schemeClr val="accent5"/>
                </a:solidFill>
                <a:latin typeface="Californian FB" panose="0207040306080B030204" pitchFamily="18" charset="0"/>
              </a:rPr>
              <a:t>for a fully formed idea</a:t>
            </a:r>
          </a:p>
        </p:txBody>
      </p:sp>
    </p:spTree>
    <p:extLst>
      <p:ext uri="{BB962C8B-B14F-4D97-AF65-F5344CB8AC3E}">
        <p14:creationId xmlns:p14="http://schemas.microsoft.com/office/powerpoint/2010/main" val="39959762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Incrementing vs. Iterating</a:t>
            </a:r>
            <a:endParaRPr lang="en-US" dirty="0"/>
          </a:p>
        </p:txBody>
      </p:sp>
      <p:sp>
        <p:nvSpPr>
          <p:cNvPr id="3" name="Content Placeholder 2"/>
          <p:cNvSpPr>
            <a:spLocks noGrp="1"/>
          </p:cNvSpPr>
          <p:nvPr>
            <p:ph idx="1"/>
          </p:nvPr>
        </p:nvSpPr>
        <p:spPr/>
        <p:txBody>
          <a:bodyPr anchor="t">
            <a:normAutofit/>
          </a:bodyPr>
          <a:lstStyle/>
          <a:p>
            <a:r>
              <a:rPr lang="en-US" sz="2400" dirty="0" smtClean="0"/>
              <a:t>By contrast, “Iterative” starts with a rough vision, validates it through feedback from the customer, improves it through learning, and continues to add more value.</a:t>
            </a:r>
            <a:endParaRPr lang="en-US" sz="2400" dirty="0"/>
          </a:p>
          <a:p>
            <a:endParaRPr lang="en-US" sz="2400" dirty="0"/>
          </a:p>
        </p:txBody>
      </p:sp>
      <p:pic>
        <p:nvPicPr>
          <p:cNvPr id="5"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0843" y="3313265"/>
            <a:ext cx="3351213" cy="286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4"/>
          <p:cNvSpPr txBox="1">
            <a:spLocks noChangeArrowheads="1"/>
          </p:cNvSpPr>
          <p:nvPr/>
        </p:nvSpPr>
        <p:spPr bwMode="auto">
          <a:xfrm>
            <a:off x="3908250" y="4395147"/>
            <a:ext cx="838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50000"/>
              </a:spcBef>
            </a:pPr>
            <a:r>
              <a:rPr lang="en-US" sz="4000">
                <a:solidFill>
                  <a:srgbClr val="907462"/>
                </a:solidFill>
                <a:latin typeface="Rockwell" panose="02060603020205020403" pitchFamily="18" charset="0"/>
              </a:rPr>
              <a:t>1</a:t>
            </a:r>
          </a:p>
        </p:txBody>
      </p:sp>
      <p:sp>
        <p:nvSpPr>
          <p:cNvPr id="7" name="Text Box 5"/>
          <p:cNvSpPr txBox="1">
            <a:spLocks noChangeArrowheads="1"/>
          </p:cNvSpPr>
          <p:nvPr/>
        </p:nvSpPr>
        <p:spPr bwMode="auto">
          <a:xfrm>
            <a:off x="6527625" y="4395147"/>
            <a:ext cx="838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50000"/>
              </a:spcBef>
            </a:pPr>
            <a:r>
              <a:rPr lang="en-US" sz="4000">
                <a:solidFill>
                  <a:srgbClr val="907462"/>
                </a:solidFill>
                <a:latin typeface="Rockwell" panose="02060603020205020403" pitchFamily="18" charset="0"/>
              </a:rPr>
              <a:t>2</a:t>
            </a:r>
          </a:p>
        </p:txBody>
      </p:sp>
      <p:sp>
        <p:nvSpPr>
          <p:cNvPr id="8" name="Text Box 6"/>
          <p:cNvSpPr txBox="1">
            <a:spLocks noChangeArrowheads="1"/>
          </p:cNvSpPr>
          <p:nvPr/>
        </p:nvSpPr>
        <p:spPr bwMode="auto">
          <a:xfrm>
            <a:off x="9194625" y="4395147"/>
            <a:ext cx="838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50000"/>
              </a:spcBef>
            </a:pPr>
            <a:r>
              <a:rPr lang="en-US" sz="4000">
                <a:solidFill>
                  <a:srgbClr val="907462"/>
                </a:solidFill>
                <a:latin typeface="Rockwell" panose="02060603020205020403" pitchFamily="18" charset="0"/>
              </a:rPr>
              <a:t>3</a:t>
            </a:r>
          </a:p>
        </p:txBody>
      </p:sp>
      <p:pic>
        <p:nvPicPr>
          <p:cNvPr id="9" name="Picture 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flipH="1">
            <a:off x="4474988" y="4458647"/>
            <a:ext cx="1462087" cy="218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122938" y="4472935"/>
            <a:ext cx="1462087" cy="219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9728025" y="4482460"/>
            <a:ext cx="1462088" cy="219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Box 10"/>
          <p:cNvSpPr txBox="1">
            <a:spLocks noChangeArrowheads="1"/>
          </p:cNvSpPr>
          <p:nvPr/>
        </p:nvSpPr>
        <p:spPr bwMode="auto">
          <a:xfrm>
            <a:off x="5178852" y="2944650"/>
            <a:ext cx="5776294"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spcBef>
                <a:spcPct val="50000"/>
              </a:spcBef>
            </a:pPr>
            <a:r>
              <a:rPr lang="en-US" sz="3200" dirty="0">
                <a:solidFill>
                  <a:schemeClr val="accent5"/>
                </a:solidFill>
                <a:latin typeface="Californian FB" panose="0207040306080B030204" pitchFamily="18" charset="0"/>
              </a:rPr>
              <a:t>Iterating allows you to move from vague idea to realization</a:t>
            </a:r>
          </a:p>
        </p:txBody>
      </p:sp>
    </p:spTree>
    <p:extLst>
      <p:ext uri="{BB962C8B-B14F-4D97-AF65-F5344CB8AC3E}">
        <p14:creationId xmlns:p14="http://schemas.microsoft.com/office/powerpoint/2010/main" val="38049607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Kimball approach and agility</a:t>
            </a:r>
            <a:endParaRPr lang="en-US" dirty="0"/>
          </a:p>
        </p:txBody>
      </p:sp>
      <p:sp>
        <p:nvSpPr>
          <p:cNvPr id="3" name="Content Placeholder 2"/>
          <p:cNvSpPr>
            <a:spLocks noGrp="1"/>
          </p:cNvSpPr>
          <p:nvPr>
            <p:ph idx="1"/>
          </p:nvPr>
        </p:nvSpPr>
        <p:spPr/>
        <p:txBody>
          <a:bodyPr/>
          <a:lstStyle/>
          <a:p>
            <a:r>
              <a:rPr lang="en-US" dirty="0" smtClean="0"/>
              <a:t>Kimball’s big claim is that his enterprise data warehouse bus architecture enables Agility in DW/BI development, more than the </a:t>
            </a:r>
            <a:r>
              <a:rPr lang="en-US" dirty="0" err="1" smtClean="0"/>
              <a:t>Inmon</a:t>
            </a:r>
            <a:r>
              <a:rPr lang="en-US" dirty="0"/>
              <a:t> </a:t>
            </a:r>
            <a:r>
              <a:rPr lang="en-US" dirty="0" smtClean="0"/>
              <a:t>(corporate info. factory) approach.  Why?</a:t>
            </a:r>
          </a:p>
          <a:p>
            <a:pPr lvl="1"/>
            <a:r>
              <a:rPr lang="en-US" dirty="0" smtClean="0"/>
              <a:t>You get a complete, working data mart into the hands of the business early.  (No waiting to complete an EDW.)</a:t>
            </a:r>
          </a:p>
          <a:p>
            <a:pPr lvl="1"/>
            <a:r>
              <a:rPr lang="en-US" dirty="0" smtClean="0"/>
              <a:t>The business can see the value of your work, or ask you for changes, before you’ve spent a lot of time and money.</a:t>
            </a:r>
          </a:p>
          <a:p>
            <a:pPr lvl="1"/>
            <a:r>
              <a:rPr lang="en-US" dirty="0" smtClean="0"/>
              <a:t>If it’s seen as valuable, they can request another dimensional model, and another, and another, and get the value of each one as soon as it’s ready.</a:t>
            </a:r>
          </a:p>
          <a:p>
            <a:pPr lvl="1"/>
            <a:r>
              <a:rPr lang="en-US" dirty="0" smtClean="0"/>
              <a:t>Conformed dimensions enable you to efficiently and effectively build on what you’ve already created.</a:t>
            </a:r>
            <a:br>
              <a:rPr lang="en-US" dirty="0" smtClean="0"/>
            </a:br>
            <a:endParaRPr lang="en-US" dirty="0" smtClean="0"/>
          </a:p>
          <a:p>
            <a:r>
              <a:rPr lang="en-US" dirty="0" smtClean="0"/>
              <a:t>By contrast, the </a:t>
            </a:r>
            <a:r>
              <a:rPr lang="en-US" dirty="0" err="1" smtClean="0"/>
              <a:t>Inmon</a:t>
            </a:r>
            <a:r>
              <a:rPr lang="en-US" dirty="0" smtClean="0"/>
              <a:t> model seems to require a “waterfall” approach in which the customer doesn’t see the product until the entire project is finished (and the budget all spent).</a:t>
            </a:r>
            <a:endParaRPr lang="en-US" dirty="0"/>
          </a:p>
        </p:txBody>
      </p:sp>
    </p:spTree>
    <p:extLst>
      <p:ext uri="{BB962C8B-B14F-4D97-AF65-F5344CB8AC3E}">
        <p14:creationId xmlns:p14="http://schemas.microsoft.com/office/powerpoint/2010/main" val="2864938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week</a:t>
            </a:r>
            <a:endParaRPr lang="en-US" dirty="0"/>
          </a:p>
        </p:txBody>
      </p:sp>
      <p:sp>
        <p:nvSpPr>
          <p:cNvPr id="3" name="Content Placeholder 2"/>
          <p:cNvSpPr>
            <a:spLocks noGrp="1"/>
          </p:cNvSpPr>
          <p:nvPr>
            <p:ph idx="1"/>
          </p:nvPr>
        </p:nvSpPr>
        <p:spPr/>
        <p:txBody>
          <a:bodyPr/>
          <a:lstStyle/>
          <a:p>
            <a:r>
              <a:rPr lang="en-US" dirty="0" smtClean="0"/>
              <a:t>Before Monday’s class time, I’ll prepare a video lecture for midterm exam review, and upload it to Blackboard.  You will also be able to download my slides and/or notes from GitHub at that time.</a:t>
            </a:r>
          </a:p>
          <a:p>
            <a:r>
              <a:rPr lang="en-US" dirty="0" smtClean="0"/>
              <a:t>Your first “project requirements” milestone is due Monday night.  Try to do it before you prep for the midterm; I think that may be helpful.</a:t>
            </a:r>
          </a:p>
          <a:p>
            <a:r>
              <a:rPr lang="en-US" dirty="0" smtClean="0"/>
              <a:t>The exam will be at the normal time, in the normal room, next Wednesday.  I will arrange someone to proctor it.</a:t>
            </a:r>
          </a:p>
          <a:p>
            <a:endParaRPr lang="en-US" dirty="0"/>
          </a:p>
        </p:txBody>
      </p:sp>
    </p:spTree>
    <p:extLst>
      <p:ext uri="{BB962C8B-B14F-4D97-AF65-F5344CB8AC3E}">
        <p14:creationId xmlns:p14="http://schemas.microsoft.com/office/powerpoint/2010/main" val="295753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chain for retail sales case</a:t>
            </a:r>
            <a:endParaRPr lang="en-US" dirty="0"/>
          </a:p>
        </p:txBody>
      </p:sp>
      <p:sp>
        <p:nvSpPr>
          <p:cNvPr id="3" name="Content Placeholder 2"/>
          <p:cNvSpPr>
            <a:spLocks noGrp="1"/>
          </p:cNvSpPr>
          <p:nvPr>
            <p:ph idx="1"/>
          </p:nvPr>
        </p:nvSpPr>
        <p:spPr>
          <a:xfrm>
            <a:off x="6429675" y="2180496"/>
            <a:ext cx="5181131" cy="4326182"/>
          </a:xfrm>
        </p:spPr>
        <p:txBody>
          <a:bodyPr/>
          <a:lstStyle/>
          <a:p>
            <a:r>
              <a:rPr lang="en-US" dirty="0" smtClean="0"/>
              <a:t>A possible value chain for retail is depicted in figure 4-1.</a:t>
            </a:r>
          </a:p>
          <a:p>
            <a:r>
              <a:rPr lang="en-US" dirty="0" smtClean="0"/>
              <a:t>Inventory is seen flowing from </a:t>
            </a:r>
            <a:r>
              <a:rPr lang="en-US" b="1" dirty="0" smtClean="0">
                <a:solidFill>
                  <a:schemeClr val="accent2"/>
                </a:solidFill>
              </a:rPr>
              <a:t>manufacturers</a:t>
            </a:r>
            <a:r>
              <a:rPr lang="en-US" dirty="0" smtClean="0">
                <a:solidFill>
                  <a:schemeClr val="accent2"/>
                </a:solidFill>
              </a:rPr>
              <a:t> </a:t>
            </a:r>
            <a:r>
              <a:rPr lang="en-US" dirty="0" smtClean="0"/>
              <a:t>to </a:t>
            </a:r>
            <a:r>
              <a:rPr lang="en-US" b="1" dirty="0" smtClean="0">
                <a:solidFill>
                  <a:schemeClr val="accent2"/>
                </a:solidFill>
              </a:rPr>
              <a:t>warehouses</a:t>
            </a:r>
            <a:r>
              <a:rPr lang="en-US" dirty="0" smtClean="0"/>
              <a:t>, then to </a:t>
            </a:r>
            <a:r>
              <a:rPr lang="en-US" b="1" dirty="0" smtClean="0">
                <a:solidFill>
                  <a:schemeClr val="accent2"/>
                </a:solidFill>
              </a:rPr>
              <a:t>store</a:t>
            </a:r>
            <a:r>
              <a:rPr lang="en-US" dirty="0" smtClean="0">
                <a:solidFill>
                  <a:schemeClr val="accent2"/>
                </a:solidFill>
              </a:rPr>
              <a:t> </a:t>
            </a:r>
            <a:r>
              <a:rPr lang="en-US" dirty="0" smtClean="0"/>
              <a:t>shelves, and leaving the system through </a:t>
            </a:r>
            <a:r>
              <a:rPr lang="en-US" b="1" dirty="0" smtClean="0">
                <a:solidFill>
                  <a:schemeClr val="accent2"/>
                </a:solidFill>
              </a:rPr>
              <a:t>sales</a:t>
            </a:r>
            <a:r>
              <a:rPr lang="en-US" dirty="0" smtClean="0">
                <a:solidFill>
                  <a:schemeClr val="accent2"/>
                </a:solidFill>
              </a:rPr>
              <a:t> </a:t>
            </a:r>
            <a:r>
              <a:rPr lang="en-US" dirty="0" smtClean="0"/>
              <a:t>to customers.</a:t>
            </a:r>
          </a:p>
          <a:p>
            <a:r>
              <a:rPr lang="en-US" dirty="0" smtClean="0"/>
              <a:t>Each box in the diagram can be seen as a “business process”.  Note that the final box is retail sales, the business process we modeled in chapter 3.</a:t>
            </a:r>
          </a:p>
          <a:p>
            <a:r>
              <a:rPr lang="en-US" dirty="0" smtClean="0"/>
              <a:t>Therefore, several dimensional models and star schemas are possible.</a:t>
            </a:r>
          </a:p>
          <a:p>
            <a:r>
              <a:rPr lang="en-US" dirty="0" smtClean="0"/>
              <a:t>We could also view the whole picture as a business process from the point of view of an article of inventory. </a:t>
            </a:r>
            <a:endParaRPr lang="en-US" dirty="0"/>
          </a:p>
        </p:txBody>
      </p:sp>
      <p:pic>
        <p:nvPicPr>
          <p:cNvPr id="4" name="Picture 3"/>
          <p:cNvPicPr>
            <a:picLocks noChangeAspect="1"/>
          </p:cNvPicPr>
          <p:nvPr/>
        </p:nvPicPr>
        <p:blipFill rotWithShape="1">
          <a:blip r:embed="rId2"/>
          <a:srcRect l="15995" t="22832" r="33900" b="19860"/>
          <a:stretch/>
        </p:blipFill>
        <p:spPr>
          <a:xfrm>
            <a:off x="442761" y="2321700"/>
            <a:ext cx="5823069" cy="404377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78650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want to analyze inventory?</a:t>
            </a:r>
            <a:endParaRPr lang="en-US" dirty="0"/>
          </a:p>
        </p:txBody>
      </p:sp>
      <p:sp>
        <p:nvSpPr>
          <p:cNvPr id="3" name="Content Placeholder 2"/>
          <p:cNvSpPr>
            <a:spLocks noGrp="1"/>
          </p:cNvSpPr>
          <p:nvPr>
            <p:ph idx="1"/>
          </p:nvPr>
        </p:nvSpPr>
        <p:spPr>
          <a:xfrm>
            <a:off x="581192" y="2180496"/>
            <a:ext cx="11029615" cy="4278056"/>
          </a:xfrm>
        </p:spPr>
        <p:txBody>
          <a:bodyPr>
            <a:normAutofit/>
          </a:bodyPr>
          <a:lstStyle/>
          <a:p>
            <a:r>
              <a:rPr lang="en-US" b="1" dirty="0" smtClean="0"/>
              <a:t>Periodic snapshots of inventory:</a:t>
            </a:r>
          </a:p>
          <a:p>
            <a:pPr lvl="1"/>
            <a:r>
              <a:rPr lang="en-US" dirty="0" smtClean="0"/>
              <a:t>Which items are in or out of stock?</a:t>
            </a:r>
          </a:p>
          <a:p>
            <a:pPr lvl="1"/>
            <a:r>
              <a:rPr lang="en-US" dirty="0" smtClean="0"/>
              <a:t>How many days’ worth of inventory are we carrying?</a:t>
            </a:r>
          </a:p>
          <a:p>
            <a:pPr lvl="1"/>
            <a:r>
              <a:rPr lang="en-US" dirty="0" smtClean="0"/>
              <a:t>What is our inventory worth?</a:t>
            </a:r>
          </a:p>
          <a:p>
            <a:r>
              <a:rPr lang="en-US" b="1" dirty="0" smtClean="0"/>
              <a:t>Inventory transactions:</a:t>
            </a:r>
          </a:p>
          <a:p>
            <a:pPr lvl="1"/>
            <a:r>
              <a:rPr lang="en-US" dirty="0" smtClean="0"/>
              <a:t>How frequently are we receiving deliveries at each warehouse?</a:t>
            </a:r>
          </a:p>
          <a:p>
            <a:pPr lvl="1"/>
            <a:r>
              <a:rPr lang="en-US" dirty="0" smtClean="0"/>
              <a:t>How many shipments from supplier X failed inspection?</a:t>
            </a:r>
          </a:p>
          <a:p>
            <a:r>
              <a:rPr lang="en-US" b="1" dirty="0" smtClean="0"/>
              <a:t>Inventory items moving through the system:</a:t>
            </a:r>
          </a:p>
          <a:p>
            <a:pPr lvl="1"/>
            <a:r>
              <a:rPr lang="en-US" dirty="0" smtClean="0"/>
              <a:t>How long does it take for us to process deliveries?</a:t>
            </a:r>
          </a:p>
          <a:p>
            <a:pPr lvl="1"/>
            <a:r>
              <a:rPr lang="en-US" dirty="0" smtClean="0"/>
              <a:t>How long do products sit in the warehouse?</a:t>
            </a:r>
          </a:p>
        </p:txBody>
      </p:sp>
    </p:spTree>
    <p:extLst>
      <p:ext uri="{BB962C8B-B14F-4D97-AF65-F5344CB8AC3E}">
        <p14:creationId xmlns:p14="http://schemas.microsoft.com/office/powerpoint/2010/main" val="2218497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types of fact tables</a:t>
            </a:r>
            <a:endParaRPr lang="en-US" dirty="0"/>
          </a:p>
        </p:txBody>
      </p:sp>
      <p:pic>
        <p:nvPicPr>
          <p:cNvPr id="4" name="Picture 3"/>
          <p:cNvPicPr>
            <a:picLocks noChangeAspect="1"/>
          </p:cNvPicPr>
          <p:nvPr/>
        </p:nvPicPr>
        <p:blipFill rotWithShape="1">
          <a:blip r:embed="rId2"/>
          <a:srcRect l="24304" t="15517" r="8905" b="31420"/>
          <a:stretch/>
        </p:blipFill>
        <p:spPr>
          <a:xfrm rot="10800000">
            <a:off x="1751225" y="2180496"/>
            <a:ext cx="8689547" cy="41914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274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smtClean="0">
                <a:solidFill>
                  <a:schemeClr val="accent3"/>
                </a:solidFill>
              </a:rPr>
              <a:t>store</a:t>
            </a:r>
            <a:r>
              <a:rPr lang="en-US" dirty="0" smtClean="0"/>
              <a:t> </a:t>
            </a:r>
            <a:r>
              <a:rPr lang="en-US" dirty="0" smtClean="0">
                <a:solidFill>
                  <a:schemeClr val="accent3"/>
                </a:solidFill>
              </a:rPr>
              <a:t>inventory</a:t>
            </a:r>
            <a:r>
              <a:rPr lang="en-US" dirty="0" smtClean="0"/>
              <a:t> periodic snapshot model</a:t>
            </a:r>
            <a:endParaRPr lang="en-US" dirty="0"/>
          </a:p>
        </p:txBody>
      </p:sp>
      <p:sp>
        <p:nvSpPr>
          <p:cNvPr id="3" name="Content Placeholder 2"/>
          <p:cNvSpPr>
            <a:spLocks noGrp="1"/>
          </p:cNvSpPr>
          <p:nvPr>
            <p:ph idx="1"/>
          </p:nvPr>
        </p:nvSpPr>
        <p:spPr>
          <a:xfrm>
            <a:off x="581193" y="2180496"/>
            <a:ext cx="5319094" cy="4172178"/>
          </a:xfrm>
        </p:spPr>
        <p:txBody>
          <a:bodyPr/>
          <a:lstStyle/>
          <a:p>
            <a:r>
              <a:rPr lang="en-US" dirty="0" smtClean="0"/>
              <a:t>The business process:  periodic snapshots of </a:t>
            </a:r>
            <a:r>
              <a:rPr lang="en-US" b="1" dirty="0" smtClean="0"/>
              <a:t>inventory in the stores</a:t>
            </a:r>
            <a:r>
              <a:rPr lang="en-US" dirty="0" smtClean="0"/>
              <a:t>.</a:t>
            </a:r>
          </a:p>
          <a:p>
            <a:pPr lvl="1"/>
            <a:r>
              <a:rPr lang="en-US" dirty="0" smtClean="0">
                <a:solidFill>
                  <a:schemeClr val="accent4"/>
                </a:solidFill>
              </a:rPr>
              <a:t>You could do another dimensional model like this for the warehouses, etc.</a:t>
            </a:r>
          </a:p>
          <a:p>
            <a:r>
              <a:rPr lang="en-US" dirty="0" smtClean="0"/>
              <a:t>The grain and dimensions:  </a:t>
            </a:r>
            <a:r>
              <a:rPr lang="en-US" b="1" dirty="0" smtClean="0"/>
              <a:t>daily</a:t>
            </a:r>
            <a:r>
              <a:rPr lang="en-US" dirty="0" smtClean="0"/>
              <a:t> snapshot for each </a:t>
            </a:r>
            <a:r>
              <a:rPr lang="en-US" b="1" dirty="0" smtClean="0"/>
              <a:t>product</a:t>
            </a:r>
            <a:r>
              <a:rPr lang="en-US" dirty="0" smtClean="0"/>
              <a:t>, each </a:t>
            </a:r>
            <a:r>
              <a:rPr lang="en-US" b="1" dirty="0" smtClean="0"/>
              <a:t>store</a:t>
            </a:r>
            <a:r>
              <a:rPr lang="en-US" dirty="0" smtClean="0"/>
              <a:t>.  Note that with a periodic snapshot model, there’s no “transaction” to guide you, so the grain is pretty much determined by the dimensions.</a:t>
            </a:r>
          </a:p>
          <a:p>
            <a:r>
              <a:rPr lang="en-US" dirty="0" smtClean="0"/>
              <a:t>The main fact:  </a:t>
            </a:r>
            <a:r>
              <a:rPr lang="en-US" b="1" dirty="0" smtClean="0"/>
              <a:t>quantity on hand</a:t>
            </a:r>
            <a:r>
              <a:rPr lang="en-US" dirty="0" smtClean="0"/>
              <a:t>.</a:t>
            </a:r>
            <a:endParaRPr lang="en-US" dirty="0"/>
          </a:p>
        </p:txBody>
      </p:sp>
      <p:pic>
        <p:nvPicPr>
          <p:cNvPr id="5" name="Picture 4"/>
          <p:cNvPicPr>
            <a:picLocks noChangeAspect="1"/>
          </p:cNvPicPr>
          <p:nvPr/>
        </p:nvPicPr>
        <p:blipFill rotWithShape="1">
          <a:blip r:embed="rId2"/>
          <a:srcRect l="16920" t="48284" r="16078" b="16179"/>
          <a:stretch/>
        </p:blipFill>
        <p:spPr>
          <a:xfrm>
            <a:off x="5900287" y="3267750"/>
            <a:ext cx="6203290" cy="1997670"/>
          </a:xfrm>
          <a:prstGeom prst="rect">
            <a:avLst/>
          </a:prstGeom>
          <a:ln>
            <a:noFill/>
          </a:ln>
          <a:effectLst>
            <a:outerShdw blurRad="190500" algn="tl" rotWithShape="0">
              <a:srgbClr val="000000">
                <a:alpha val="70000"/>
              </a:srgbClr>
            </a:outerShdw>
          </a:effectLst>
        </p:spPr>
      </p:pic>
      <p:sp>
        <p:nvSpPr>
          <p:cNvPr id="6" name="TextBox 5"/>
          <p:cNvSpPr txBox="1"/>
          <p:nvPr/>
        </p:nvSpPr>
        <p:spPr>
          <a:xfrm>
            <a:off x="8277726" y="5515276"/>
            <a:ext cx="3333082" cy="1200329"/>
          </a:xfrm>
          <a:prstGeom prst="rect">
            <a:avLst/>
          </a:prstGeom>
          <a:noFill/>
        </p:spPr>
        <p:txBody>
          <a:bodyPr wrap="square" rtlCol="0">
            <a:spAutoFit/>
          </a:bodyPr>
          <a:lstStyle/>
          <a:p>
            <a:r>
              <a:rPr lang="en-US" dirty="0" smtClean="0">
                <a:solidFill>
                  <a:schemeClr val="accent6"/>
                </a:solidFill>
              </a:rPr>
              <a:t>Notice: we are re-using three dimension tables we already created in the last chapter. Only the fact table is new here!</a:t>
            </a:r>
            <a:endParaRPr lang="en-US" dirty="0">
              <a:solidFill>
                <a:schemeClr val="accent6"/>
              </a:solidFill>
            </a:endParaRPr>
          </a:p>
        </p:txBody>
      </p:sp>
    </p:spTree>
    <p:extLst>
      <p:ext uri="{BB962C8B-B14F-4D97-AF65-F5344CB8AC3E}">
        <p14:creationId xmlns:p14="http://schemas.microsoft.com/office/powerpoint/2010/main" val="184752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with periodic snapshot model</a:t>
            </a:r>
            <a:endParaRPr lang="en-US" dirty="0"/>
          </a:p>
        </p:txBody>
      </p:sp>
      <p:sp>
        <p:nvSpPr>
          <p:cNvPr id="3" name="Content Placeholder 2"/>
          <p:cNvSpPr>
            <a:spLocks noGrp="1"/>
          </p:cNvSpPr>
          <p:nvPr>
            <p:ph idx="1"/>
          </p:nvPr>
        </p:nvSpPr>
        <p:spPr>
          <a:xfrm>
            <a:off x="581192" y="2180496"/>
            <a:ext cx="11029615" cy="4210679"/>
          </a:xfrm>
        </p:spPr>
        <p:txBody>
          <a:bodyPr>
            <a:normAutofit/>
          </a:bodyPr>
          <a:lstStyle/>
          <a:p>
            <a:r>
              <a:rPr lang="en-US" dirty="0" smtClean="0"/>
              <a:t>These are </a:t>
            </a:r>
            <a:r>
              <a:rPr lang="en-US" b="1" dirty="0" smtClean="0"/>
              <a:t>dense</a:t>
            </a:r>
            <a:r>
              <a:rPr lang="en-US" dirty="0" smtClean="0"/>
              <a:t> fact tables.  Our retail sales schema last time was </a:t>
            </a:r>
            <a:r>
              <a:rPr lang="en-US" b="1" dirty="0" smtClean="0"/>
              <a:t>sparse</a:t>
            </a:r>
            <a:r>
              <a:rPr lang="en-US" dirty="0" smtClean="0"/>
              <a:t>:  it contained rows for the products that were sold in a transaction, but no rows for the products that weren’t sold.  By contrast, the snapshot table must contain one row per product per day even if the inventory on hand is zero.</a:t>
            </a:r>
          </a:p>
          <a:p>
            <a:pPr lvl="1"/>
            <a:r>
              <a:rPr lang="en-US" b="1" dirty="0" smtClean="0">
                <a:solidFill>
                  <a:schemeClr val="accent6"/>
                </a:solidFill>
              </a:rPr>
              <a:t>60,000 products * 100 stores * 365 days = 2,190,000,000 new rows of data per year.</a:t>
            </a:r>
            <a:br>
              <a:rPr lang="en-US" b="1" dirty="0" smtClean="0">
                <a:solidFill>
                  <a:schemeClr val="accent6"/>
                </a:solidFill>
              </a:rPr>
            </a:br>
            <a:endParaRPr lang="en-US" b="1" dirty="0" smtClean="0">
              <a:solidFill>
                <a:schemeClr val="accent6"/>
              </a:solidFill>
            </a:endParaRPr>
          </a:p>
          <a:p>
            <a:r>
              <a:rPr lang="en-US" dirty="0" smtClean="0">
                <a:solidFill>
                  <a:schemeClr val="tx1"/>
                </a:solidFill>
              </a:rPr>
              <a:t>We’re dealing with </a:t>
            </a:r>
            <a:r>
              <a:rPr lang="en-US" b="1" dirty="0" smtClean="0">
                <a:solidFill>
                  <a:schemeClr val="tx1"/>
                </a:solidFill>
              </a:rPr>
              <a:t>semi-additive facts</a:t>
            </a:r>
            <a:r>
              <a:rPr lang="en-US" dirty="0" smtClean="0">
                <a:solidFill>
                  <a:schemeClr val="tx1"/>
                </a:solidFill>
              </a:rPr>
              <a:t>.  Quantity on hand can be added across some dimensions (Store, and maybe Product) but not across others (Date).</a:t>
            </a:r>
          </a:p>
          <a:p>
            <a:pPr lvl="1"/>
            <a:r>
              <a:rPr lang="en-US" dirty="0" smtClean="0">
                <a:solidFill>
                  <a:schemeClr val="tx1"/>
                </a:solidFill>
              </a:rPr>
              <a:t>If there are 50 apples at store A and 50 apples at store B, you could say there are 100 apples total.</a:t>
            </a:r>
          </a:p>
          <a:p>
            <a:pPr lvl="1"/>
            <a:r>
              <a:rPr lang="en-US" dirty="0" smtClean="0">
                <a:solidFill>
                  <a:schemeClr val="accent6"/>
                </a:solidFill>
              </a:rPr>
              <a:t>If there are 100 apples in inventory each day this week, you cannot add them up and say there were 700 apples in inventory at the end of the week!  (Instead, you might </a:t>
            </a:r>
            <a:r>
              <a:rPr lang="en-US" b="1" dirty="0" smtClean="0">
                <a:solidFill>
                  <a:schemeClr val="accent6"/>
                </a:solidFill>
              </a:rPr>
              <a:t>average</a:t>
            </a:r>
            <a:r>
              <a:rPr lang="en-US" dirty="0" smtClean="0">
                <a:solidFill>
                  <a:schemeClr val="accent6"/>
                </a:solidFill>
              </a:rPr>
              <a:t> across the date dimension.)</a:t>
            </a:r>
          </a:p>
          <a:p>
            <a:pPr lvl="1"/>
            <a:r>
              <a:rPr lang="en-US" dirty="0" smtClean="0">
                <a:solidFill>
                  <a:schemeClr val="tx1"/>
                </a:solidFill>
              </a:rPr>
              <a:t>(If there are 100 apples and 200 oranges in inventory, you could add them and say there are 300 “units” of apples-and-oranges, but it’s up to the business whether that means anything.)</a:t>
            </a:r>
            <a:endParaRPr lang="en-US" dirty="0">
              <a:solidFill>
                <a:schemeClr val="tx1"/>
              </a:solidFill>
            </a:endParaRPr>
          </a:p>
        </p:txBody>
      </p:sp>
    </p:spTree>
    <p:extLst>
      <p:ext uri="{BB962C8B-B14F-4D97-AF65-F5344CB8AC3E}">
        <p14:creationId xmlns:p14="http://schemas.microsoft.com/office/powerpoint/2010/main" val="2176549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questions could this model answer?</a:t>
            </a:r>
            <a:endParaRPr lang="en-US" dirty="0"/>
          </a:p>
        </p:txBody>
      </p:sp>
      <p:sp>
        <p:nvSpPr>
          <p:cNvPr id="3" name="Content Placeholder 2"/>
          <p:cNvSpPr>
            <a:spLocks noGrp="1"/>
          </p:cNvSpPr>
          <p:nvPr>
            <p:ph idx="1"/>
          </p:nvPr>
        </p:nvSpPr>
        <p:spPr/>
        <p:txBody>
          <a:bodyPr>
            <a:normAutofit lnSpcReduction="10000"/>
          </a:bodyPr>
          <a:lstStyle/>
          <a:p>
            <a:r>
              <a:rPr lang="en-US" dirty="0" smtClean="0"/>
              <a:t>By adding </a:t>
            </a:r>
            <a:r>
              <a:rPr lang="en-US" dirty="0" smtClean="0">
                <a:solidFill>
                  <a:schemeClr val="accent2"/>
                </a:solidFill>
              </a:rPr>
              <a:t>daily sales </a:t>
            </a:r>
            <a:r>
              <a:rPr lang="en-US" dirty="0" smtClean="0"/>
              <a:t>to the fact table (or </a:t>
            </a:r>
            <a:r>
              <a:rPr lang="en-US" i="1" dirty="0" smtClean="0"/>
              <a:t>average</a:t>
            </a:r>
            <a:r>
              <a:rPr lang="en-US" dirty="0" smtClean="0"/>
              <a:t> daily sales to the Product dimension), we can examine inventory levels in relation to sales, namely:</a:t>
            </a:r>
          </a:p>
          <a:p>
            <a:pPr lvl="1"/>
            <a:r>
              <a:rPr lang="en-US" dirty="0" smtClean="0"/>
              <a:t>Number of turns = (quantity sold / quantity on hand).  If you sell 1000 apples per day and have 100 on hand, the inventory “turns over” ten times per day.</a:t>
            </a:r>
          </a:p>
          <a:p>
            <a:pPr lvl="1"/>
            <a:r>
              <a:rPr lang="en-US" dirty="0" smtClean="0"/>
              <a:t>Days supply = if you sell 20 bottles of tequila per day, and have 100 bottles on hand, then you have a five days’ supply.</a:t>
            </a:r>
          </a:p>
          <a:p>
            <a:endParaRPr lang="en-US" dirty="0" smtClean="0"/>
          </a:p>
          <a:p>
            <a:r>
              <a:rPr lang="en-US" dirty="0" smtClean="0"/>
              <a:t>You could also try to calculate the </a:t>
            </a:r>
            <a:r>
              <a:rPr lang="en-US" dirty="0" smtClean="0">
                <a:solidFill>
                  <a:schemeClr val="accent2"/>
                </a:solidFill>
              </a:rPr>
              <a:t>cost of inventory </a:t>
            </a:r>
            <a:r>
              <a:rPr lang="en-US" dirty="0" smtClean="0"/>
              <a:t>for a number of purposes:</a:t>
            </a:r>
          </a:p>
          <a:p>
            <a:pPr lvl="1"/>
            <a:r>
              <a:rPr lang="en-US" dirty="0" smtClean="0"/>
              <a:t>Value of inventory at current retail price.</a:t>
            </a:r>
          </a:p>
          <a:p>
            <a:pPr lvl="1"/>
            <a:r>
              <a:rPr lang="en-US" dirty="0" smtClean="0"/>
              <a:t>Replacement cost of inventory at wholesale price.</a:t>
            </a:r>
          </a:p>
          <a:p>
            <a:pPr lvl="1"/>
            <a:r>
              <a:rPr lang="en-US" dirty="0" smtClean="0"/>
              <a:t>Square footage of shelf space in use, or storage </a:t>
            </a:r>
            <a:br>
              <a:rPr lang="en-US" dirty="0" smtClean="0"/>
            </a:br>
            <a:r>
              <a:rPr lang="en-US" dirty="0" smtClean="0"/>
              <a:t>space required in the back room, etc.</a:t>
            </a:r>
          </a:p>
        </p:txBody>
      </p:sp>
      <p:pic>
        <p:nvPicPr>
          <p:cNvPr id="4" name="Picture 3"/>
          <p:cNvPicPr>
            <a:picLocks noChangeAspect="1"/>
          </p:cNvPicPr>
          <p:nvPr/>
        </p:nvPicPr>
        <p:blipFill rotWithShape="1">
          <a:blip r:embed="rId2"/>
          <a:srcRect l="4808" t="18204" r="27781" b="43718"/>
          <a:stretch/>
        </p:blipFill>
        <p:spPr>
          <a:xfrm>
            <a:off x="6083166" y="4736368"/>
            <a:ext cx="5765533" cy="19772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56590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types of fact tables</a:t>
            </a:r>
            <a:endParaRPr lang="en-US" dirty="0"/>
          </a:p>
        </p:txBody>
      </p:sp>
      <p:pic>
        <p:nvPicPr>
          <p:cNvPr id="4" name="Picture 3"/>
          <p:cNvPicPr>
            <a:picLocks noChangeAspect="1"/>
          </p:cNvPicPr>
          <p:nvPr/>
        </p:nvPicPr>
        <p:blipFill rotWithShape="1">
          <a:blip r:embed="rId2"/>
          <a:srcRect l="24304" t="15517" r="8905" b="31420"/>
          <a:stretch/>
        </p:blipFill>
        <p:spPr>
          <a:xfrm rot="10800000">
            <a:off x="1751225" y="2180496"/>
            <a:ext cx="8689547" cy="41914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2782832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TC103457464[[fn=Dividend]]</Template>
  <TotalTime>2178</TotalTime>
  <Words>2457</Words>
  <Application>Microsoft Office PowerPoint</Application>
  <PresentationFormat>Widescreen</PresentationFormat>
  <Paragraphs>173</Paragraphs>
  <Slides>27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Californian FB</vt:lpstr>
      <vt:lpstr>Gill Sans MT</vt:lpstr>
      <vt:lpstr>Rockwell</vt:lpstr>
      <vt:lpstr>Wingdings 2</vt:lpstr>
      <vt:lpstr>Dividend</vt:lpstr>
      <vt:lpstr>INVENTORY Case Study</vt:lpstr>
      <vt:lpstr>Value chains</vt:lpstr>
      <vt:lpstr>Value chain for retail sales case</vt:lpstr>
      <vt:lpstr>How do we want to analyze inventory?</vt:lpstr>
      <vt:lpstr>Three types of fact tables</vt:lpstr>
      <vt:lpstr>A store inventory periodic snapshot model</vt:lpstr>
      <vt:lpstr>Issues with periodic snapshot model</vt:lpstr>
      <vt:lpstr>What questions could this model answer?</vt:lpstr>
      <vt:lpstr>Three types of fact tables</vt:lpstr>
      <vt:lpstr>A warehouse inventory transaction model</vt:lpstr>
      <vt:lpstr>What questions could this model answer?</vt:lpstr>
      <vt:lpstr>Three types of fact tables</vt:lpstr>
      <vt:lpstr>An inventory accumulating snapshot model</vt:lpstr>
      <vt:lpstr>What questions could we answer with this?</vt:lpstr>
      <vt:lpstr>Three types of fact tables</vt:lpstr>
      <vt:lpstr>A few key points on fact table types</vt:lpstr>
      <vt:lpstr>Integration of dimension data</vt:lpstr>
      <vt:lpstr>The Kimball-inmon debate</vt:lpstr>
      <vt:lpstr>The enterprise data warehouse bus architecture</vt:lpstr>
      <vt:lpstr>Purported benefits of the bus architecture</vt:lpstr>
      <vt:lpstr>Bus matrix and opportunity/stakeholder matrix</vt:lpstr>
      <vt:lpstr>Notes on conformed dimensions</vt:lpstr>
      <vt:lpstr>agility</vt:lpstr>
      <vt:lpstr>Incrementing vs. Iterating</vt:lpstr>
      <vt:lpstr>Incrementing vs. Iterating</vt:lpstr>
      <vt:lpstr>The Kimball approach and agility</vt:lpstr>
      <vt:lpstr>Next week</vt:lpstr>
    </vt:vector>
  </TitlesOfParts>
  <Company>W. P. Carey School of Business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INTRODUCTION</dc:title>
  <dc:creator>Joseph Clark</dc:creator>
  <cp:lastModifiedBy>Joseph Clark</cp:lastModifiedBy>
  <cp:revision>211</cp:revision>
  <dcterms:created xsi:type="dcterms:W3CDTF">2014-05-16T21:14:09Z</dcterms:created>
  <dcterms:modified xsi:type="dcterms:W3CDTF">2014-10-15T22:13:55Z</dcterms:modified>
</cp:coreProperties>
</file>